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20.wmf"/><Relationship Id="rId18" Type="http://schemas.openxmlformats.org/officeDocument/2006/relationships/image" Target="../media/image2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12" Type="http://schemas.openxmlformats.org/officeDocument/2006/relationships/image" Target="../media/image19.wmf"/><Relationship Id="rId17" Type="http://schemas.openxmlformats.org/officeDocument/2006/relationships/image" Target="../media/image24.wmf"/><Relationship Id="rId2" Type="http://schemas.openxmlformats.org/officeDocument/2006/relationships/image" Target="../media/image9.wmf"/><Relationship Id="rId16" Type="http://schemas.openxmlformats.org/officeDocument/2006/relationships/image" Target="../media/image23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11" Type="http://schemas.openxmlformats.org/officeDocument/2006/relationships/image" Target="../media/image18.wmf"/><Relationship Id="rId5" Type="http://schemas.openxmlformats.org/officeDocument/2006/relationships/image" Target="../media/image12.wmf"/><Relationship Id="rId15" Type="http://schemas.openxmlformats.org/officeDocument/2006/relationships/image" Target="../media/image22.wmf"/><Relationship Id="rId10" Type="http://schemas.openxmlformats.org/officeDocument/2006/relationships/image" Target="../media/image17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Relationship Id="rId14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3400300-86EC-4916-838B-11E5E7DCF3AF}" type="datetimeFigureOut">
              <a:rPr lang="uk-UA" smtClean="0"/>
              <a:pPr/>
              <a:t>24.11.2015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69B8BF4-EB23-4291-A313-9853DDEA7558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7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oleObject" Target="../embeddings/oleObject15.bin"/><Relationship Id="rId18" Type="http://schemas.openxmlformats.org/officeDocument/2006/relationships/oleObject" Target="../embeddings/oleObject2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12" Type="http://schemas.openxmlformats.org/officeDocument/2006/relationships/oleObject" Target="../embeddings/oleObject14.bin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18.bin"/><Relationship Id="rId20" Type="http://schemas.openxmlformats.org/officeDocument/2006/relationships/oleObject" Target="../embeddings/oleObject22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7.bin"/><Relationship Id="rId10" Type="http://schemas.openxmlformats.org/officeDocument/2006/relationships/oleObject" Target="../embeddings/oleObject12.bin"/><Relationship Id="rId19" Type="http://schemas.openxmlformats.org/officeDocument/2006/relationships/oleObject" Target="../embeddings/oleObject21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Relationship Id="rId14" Type="http://schemas.openxmlformats.org/officeDocument/2006/relationships/oleObject" Target="../embeddings/oleObject1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2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6.jpeg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42976" y="1500174"/>
            <a:ext cx="7344816" cy="1362075"/>
          </a:xfrm>
        </p:spPr>
        <p:txBody>
          <a:bodyPr/>
          <a:lstStyle/>
          <a:p>
            <a:pPr algn="ctr"/>
            <a:r>
              <a:rPr lang="uk-UA" b="1" i="1" dirty="0" smtClean="0"/>
              <a:t> Урок </a:t>
            </a:r>
            <a:r>
              <a:rPr lang="uk-UA" b="1" i="1" dirty="0" smtClean="0"/>
              <a:t>– прес-конференція</a:t>
            </a:r>
            <a:endParaRPr lang="uk-UA" b="1" i="1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1187624" y="2924944"/>
            <a:ext cx="6637467" cy="1520413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</a:rPr>
              <a:t>Розв’язування вправ з теми </a:t>
            </a:r>
            <a:r>
              <a:rPr lang="uk-UA" sz="3600" b="1" dirty="0" smtClean="0">
                <a:solidFill>
                  <a:schemeClr val="tx1"/>
                </a:solidFill>
              </a:rPr>
              <a:t>«</a:t>
            </a:r>
            <a:r>
              <a:rPr lang="uk-UA" sz="3600" b="1" dirty="0" smtClean="0">
                <a:solidFill>
                  <a:schemeClr val="tx1"/>
                </a:solidFill>
              </a:rPr>
              <a:t>Раціональні дроби. Додав</a:t>
            </a:r>
            <a:r>
              <a:rPr lang="uk-UA" sz="3600" b="1" dirty="0" smtClean="0">
                <a:solidFill>
                  <a:schemeClr val="tx1"/>
                </a:solidFill>
              </a:rPr>
              <a:t>ання </a:t>
            </a:r>
            <a:r>
              <a:rPr lang="uk-UA" sz="3600" b="1" dirty="0" smtClean="0">
                <a:solidFill>
                  <a:schemeClr val="tx1"/>
                </a:solidFill>
              </a:rPr>
              <a:t>і віднімання </a:t>
            </a:r>
            <a:r>
              <a:rPr lang="uk-UA" sz="3600" b="1" dirty="0" smtClean="0">
                <a:solidFill>
                  <a:schemeClr val="tx1"/>
                </a:solidFill>
              </a:rPr>
              <a:t>раціональних дробів»</a:t>
            </a:r>
            <a:endParaRPr lang="uk-UA" sz="3600" b="1" dirty="0">
              <a:solidFill>
                <a:schemeClr val="tx1"/>
              </a:solidFill>
            </a:endParaRPr>
          </a:p>
        </p:txBody>
      </p:sp>
      <p:pic>
        <p:nvPicPr>
          <p:cNvPr id="15362" name="Picture 2" descr="Картинки по запросу прес конференц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2447925" cy="18669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85918" y="5572140"/>
            <a:ext cx="6929486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uk-UA" b="1" dirty="0" smtClean="0"/>
              <a:t>Підготувала: вчитель математики НВК “ЗОШ І-ІІІ ступеня –</a:t>
            </a:r>
          </a:p>
          <a:p>
            <a:r>
              <a:rPr lang="uk-UA" b="1" dirty="0" smtClean="0"/>
              <a:t> дитячий </a:t>
            </a:r>
            <a:r>
              <a:rPr lang="uk-UA" b="1" dirty="0" err="1" smtClean="0"/>
              <a:t>садок”</a:t>
            </a:r>
            <a:r>
              <a:rPr lang="uk-UA" b="1" dirty="0" smtClean="0"/>
              <a:t> с. </a:t>
            </a:r>
            <a:r>
              <a:rPr lang="uk-UA" b="1" dirty="0" err="1" smtClean="0"/>
              <a:t>Здомишель</a:t>
            </a:r>
            <a:r>
              <a:rPr lang="uk-UA" b="1" dirty="0" smtClean="0"/>
              <a:t> </a:t>
            </a:r>
            <a:r>
              <a:rPr lang="uk-UA" b="1" dirty="0" err="1" smtClean="0"/>
              <a:t>Р</a:t>
            </a:r>
            <a:r>
              <a:rPr lang="uk-UA" b="1" dirty="0" err="1" smtClean="0"/>
              <a:t>атнівського</a:t>
            </a:r>
            <a:r>
              <a:rPr lang="uk-UA" b="1" dirty="0" smtClean="0"/>
              <a:t> району </a:t>
            </a:r>
          </a:p>
          <a:p>
            <a:r>
              <a:rPr lang="uk-UA" b="1" dirty="0" smtClean="0"/>
              <a:t>Волинської області </a:t>
            </a:r>
            <a:r>
              <a:rPr lang="uk-UA" b="1" dirty="0" err="1" smtClean="0"/>
              <a:t>Соботович</a:t>
            </a:r>
            <a:r>
              <a:rPr lang="uk-UA" b="1" dirty="0" smtClean="0"/>
              <a:t> Валентина Василівна</a:t>
            </a:r>
            <a:endParaRPr lang="uk-UA" b="1" dirty="0"/>
          </a:p>
        </p:txBody>
      </p:sp>
    </p:spTree>
    <p:extLst>
      <p:ext uri="{BB962C8B-B14F-4D97-AF65-F5344CB8AC3E}">
        <p14:creationId xmlns="" xmlns:p14="http://schemas.microsoft.com/office/powerpoint/2010/main" val="2155663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024744" cy="67314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Реєстрація учасників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196752"/>
            <a:ext cx="6777317" cy="4635877"/>
          </a:xfrm>
        </p:spPr>
        <p:txBody>
          <a:bodyPr>
            <a:normAutofit/>
          </a:bodyPr>
          <a:lstStyle/>
          <a:p>
            <a:pPr marL="525780" indent="-457200">
              <a:buAutoNum type="arabicPeriod"/>
            </a:pPr>
            <a:r>
              <a:rPr lang="uk-UA" sz="2000" dirty="0" smtClean="0"/>
              <a:t>Що називають допустимими значеннями змінних у виразі?</a:t>
            </a:r>
          </a:p>
          <a:p>
            <a:pPr marL="525780" indent="-457200">
              <a:buAutoNum type="arabicPeriod"/>
            </a:pPr>
            <a:r>
              <a:rPr lang="uk-UA" sz="2000" dirty="0" smtClean="0"/>
              <a:t>При якому значенні не має змісту вираз         </a:t>
            </a:r>
          </a:p>
          <a:p>
            <a:pPr marL="525780" indent="-457200">
              <a:buAutoNum type="arabicPeriod"/>
            </a:pPr>
            <a:r>
              <a:rPr lang="uk-UA" sz="2000" dirty="0" smtClean="0"/>
              <a:t>Значення дробу        дорівнює нулю, якщо х=…</a:t>
            </a:r>
          </a:p>
          <a:p>
            <a:pPr marL="525780" indent="-457200">
              <a:buAutoNum type="arabicPeriod"/>
            </a:pPr>
            <a:r>
              <a:rPr lang="uk-UA" sz="2000" dirty="0" smtClean="0"/>
              <a:t>Що називається тотожністю?</a:t>
            </a:r>
          </a:p>
          <a:p>
            <a:pPr marL="525780" indent="-457200">
              <a:buAutoNum type="arabicPeriod"/>
            </a:pPr>
            <a:r>
              <a:rPr lang="uk-UA" sz="2000" dirty="0" smtClean="0"/>
              <a:t>Сформулюйте основну властивість дробу.</a:t>
            </a:r>
          </a:p>
          <a:p>
            <a:pPr marL="525780" indent="-457200">
              <a:buAutoNum type="arabicPeriod"/>
            </a:pPr>
            <a:r>
              <a:rPr lang="uk-UA" sz="2000" dirty="0" smtClean="0"/>
              <a:t>Скоротіть дріб          </a:t>
            </a:r>
          </a:p>
          <a:p>
            <a:pPr marL="525780" indent="-457200">
              <a:buAutoNum type="arabicPeriod"/>
            </a:pPr>
            <a:r>
              <a:rPr lang="uk-UA" sz="2000" dirty="0" smtClean="0"/>
              <a:t>Яка рівність є правильною: </a:t>
            </a:r>
            <a:endParaRPr lang="uk-UA" sz="2000" dirty="0"/>
          </a:p>
          <a:p>
            <a:pPr marL="525780" indent="-457200">
              <a:buAutoNum type="arabicPeriod"/>
            </a:pPr>
            <a:endParaRPr lang="uk-UA" sz="2000" dirty="0" smtClean="0"/>
          </a:p>
          <a:p>
            <a:pPr marL="525780" indent="-457200">
              <a:buAutoNum type="arabicPeriod"/>
            </a:pPr>
            <a:endParaRPr lang="uk-UA" sz="2000" dirty="0"/>
          </a:p>
          <a:p>
            <a:pPr marL="525780" indent="-457200">
              <a:buAutoNum type="arabicPeriod"/>
            </a:pPr>
            <a:r>
              <a:rPr lang="uk-UA" sz="2000" dirty="0" smtClean="0"/>
              <a:t>Які способи розкладання </a:t>
            </a:r>
            <a:r>
              <a:rPr lang="uk-UA" sz="2000" dirty="0" err="1" smtClean="0"/>
              <a:t>многочле-</a:t>
            </a:r>
            <a:endParaRPr lang="uk-UA" sz="2000" dirty="0" smtClean="0"/>
          </a:p>
          <a:p>
            <a:pPr marL="525780" indent="-457200">
              <a:buNone/>
            </a:pPr>
            <a:r>
              <a:rPr lang="uk-UA" sz="2000" dirty="0" err="1" smtClean="0"/>
              <a:t>нів</a:t>
            </a:r>
            <a:r>
              <a:rPr lang="uk-UA" sz="2000" dirty="0" smtClean="0"/>
              <a:t>  на множники ви знаєте?</a:t>
            </a:r>
            <a:endParaRPr lang="uk-UA" sz="20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994350257"/>
              </p:ext>
            </p:extLst>
          </p:nvPr>
        </p:nvGraphicFramePr>
        <p:xfrm>
          <a:off x="6876256" y="1844824"/>
          <a:ext cx="508000" cy="393700"/>
        </p:xfrm>
        <a:graphic>
          <a:graphicData uri="http://schemas.openxmlformats.org/presentationml/2006/ole">
            <p:oleObj spid="_x0000_s1045" name="Формула" r:id="rId3" imgW="507960" imgH="393480" progId="Equation.3">
              <p:embed/>
            </p:oleObj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712513924"/>
              </p:ext>
            </p:extLst>
          </p:nvPr>
        </p:nvGraphicFramePr>
        <p:xfrm>
          <a:off x="3714744" y="2214554"/>
          <a:ext cx="393700" cy="419100"/>
        </p:xfrm>
        <a:graphic>
          <a:graphicData uri="http://schemas.openxmlformats.org/presentationml/2006/ole">
            <p:oleObj spid="_x0000_s1046" name="Формула" r:id="rId4" imgW="393480" imgH="419040" progId="Equation.3">
              <p:embed/>
            </p:oleObj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427952264"/>
              </p:ext>
            </p:extLst>
          </p:nvPr>
        </p:nvGraphicFramePr>
        <p:xfrm>
          <a:off x="3571868" y="3286124"/>
          <a:ext cx="457200" cy="419100"/>
        </p:xfrm>
        <a:graphic>
          <a:graphicData uri="http://schemas.openxmlformats.org/presentationml/2006/ole">
            <p:oleObj spid="_x0000_s1047" name="Формула" r:id="rId5" imgW="457200" imgH="419040" progId="Equation.3">
              <p:embed/>
            </p:oleObj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529237631"/>
              </p:ext>
            </p:extLst>
          </p:nvPr>
        </p:nvGraphicFramePr>
        <p:xfrm>
          <a:off x="1547664" y="4221088"/>
          <a:ext cx="3924300" cy="419100"/>
        </p:xfrm>
        <a:graphic>
          <a:graphicData uri="http://schemas.openxmlformats.org/presentationml/2006/ole">
            <p:oleObj spid="_x0000_s1048" name="Формула" r:id="rId6" imgW="3924000" imgH="419040" progId="Equation.3">
              <p:embed/>
            </p:oleObj>
          </a:graphicData>
        </a:graphic>
      </p:graphicFrame>
      <p:pic>
        <p:nvPicPr>
          <p:cNvPr id="8" name="Picture 4" descr="Малюнок4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19689" y="3717032"/>
            <a:ext cx="2779847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31580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385112"/>
          </a:xfrm>
        </p:spPr>
        <p:txBody>
          <a:bodyPr>
            <a:noAutofit/>
          </a:bodyPr>
          <a:lstStyle/>
          <a:p>
            <a:r>
              <a:rPr lang="uk-UA" sz="2800" dirty="0" smtClean="0"/>
              <a:t>      </a:t>
            </a:r>
            <a:r>
              <a:rPr lang="uk-UA" sz="2800" b="1" dirty="0" smtClean="0">
                <a:solidFill>
                  <a:schemeClr val="tx1"/>
                </a:solidFill>
              </a:rPr>
              <a:t>Таблиця 1                          </a:t>
            </a:r>
            <a:r>
              <a:rPr lang="uk-UA" sz="2800" b="1" dirty="0" err="1" smtClean="0">
                <a:solidFill>
                  <a:schemeClr val="tx1"/>
                </a:solidFill>
              </a:rPr>
              <a:t>Таблиця</a:t>
            </a:r>
            <a:r>
              <a:rPr lang="uk-UA" sz="2800" b="1" dirty="0" smtClean="0">
                <a:solidFill>
                  <a:schemeClr val="tx1"/>
                </a:solidFill>
              </a:rPr>
              <a:t> 2</a:t>
            </a:r>
            <a:endParaRPr lang="uk-UA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3242947670"/>
              </p:ext>
            </p:extLst>
          </p:nvPr>
        </p:nvGraphicFramePr>
        <p:xfrm>
          <a:off x="683567" y="1556790"/>
          <a:ext cx="3778896" cy="460851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04057"/>
                <a:gridCol w="2592288"/>
                <a:gridCol w="682551"/>
              </a:tblGrid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Объект 9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="" xmlns:p14="http://schemas.microsoft.com/office/powerpoint/2010/main" val="1547318879"/>
              </p:ext>
            </p:extLst>
          </p:nvPr>
        </p:nvGraphicFramePr>
        <p:xfrm>
          <a:off x="4645021" y="1556790"/>
          <a:ext cx="3743402" cy="460851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5051"/>
                <a:gridCol w="3168351"/>
              </a:tblGrid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512057">
                <a:tc>
                  <a:txBody>
                    <a:bodyPr/>
                    <a:lstStyle/>
                    <a:p>
                      <a:r>
                        <a:rPr lang="uk-UA" dirty="0" smtClean="0"/>
                        <a:t>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3021877"/>
              </p:ext>
            </p:extLst>
          </p:nvPr>
        </p:nvGraphicFramePr>
        <p:xfrm>
          <a:off x="1331639" y="1628800"/>
          <a:ext cx="922603" cy="360040"/>
        </p:xfrm>
        <a:graphic>
          <a:graphicData uri="http://schemas.openxmlformats.org/presentationml/2006/ole">
            <p:oleObj spid="_x0000_s2190" name="Формула" r:id="rId3" imgW="520560" imgH="203040" progId="Equation.3">
              <p:embed/>
            </p:oleObj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832891056"/>
              </p:ext>
            </p:extLst>
          </p:nvPr>
        </p:nvGraphicFramePr>
        <p:xfrm>
          <a:off x="1336675" y="2133600"/>
          <a:ext cx="1057275" cy="360363"/>
        </p:xfrm>
        <a:graphic>
          <a:graphicData uri="http://schemas.openxmlformats.org/presentationml/2006/ole">
            <p:oleObj spid="_x0000_s2191" name="Формула" r:id="rId4" imgW="596880" imgH="203040" progId="Equation.3">
              <p:embed/>
            </p:oleObj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44214049"/>
              </p:ext>
            </p:extLst>
          </p:nvPr>
        </p:nvGraphicFramePr>
        <p:xfrm>
          <a:off x="1259632" y="2636912"/>
          <a:ext cx="1597025" cy="360362"/>
        </p:xfrm>
        <a:graphic>
          <a:graphicData uri="http://schemas.openxmlformats.org/presentationml/2006/ole">
            <p:oleObj spid="_x0000_s2192" name="Формула" r:id="rId5" imgW="901440" imgH="203040" progId="Equation.3">
              <p:embed/>
            </p:oleObj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087958604"/>
              </p:ext>
            </p:extLst>
          </p:nvPr>
        </p:nvGraphicFramePr>
        <p:xfrm>
          <a:off x="1320800" y="3141663"/>
          <a:ext cx="946150" cy="360362"/>
        </p:xfrm>
        <a:graphic>
          <a:graphicData uri="http://schemas.openxmlformats.org/presentationml/2006/ole">
            <p:oleObj spid="_x0000_s2193" name="Формула" r:id="rId6" imgW="533160" imgH="203040" progId="Equation.3">
              <p:embed/>
            </p:oleObj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10207756"/>
              </p:ext>
            </p:extLst>
          </p:nvPr>
        </p:nvGraphicFramePr>
        <p:xfrm>
          <a:off x="1331640" y="3645024"/>
          <a:ext cx="1665287" cy="360363"/>
        </p:xfrm>
        <a:graphic>
          <a:graphicData uri="http://schemas.openxmlformats.org/presentationml/2006/ole">
            <p:oleObj spid="_x0000_s2194" name="Формула" r:id="rId7" imgW="939600" imgH="203040" progId="Equation.3">
              <p:embed/>
            </p:oleObj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168739684"/>
              </p:ext>
            </p:extLst>
          </p:nvPr>
        </p:nvGraphicFramePr>
        <p:xfrm>
          <a:off x="1343025" y="4149725"/>
          <a:ext cx="898525" cy="360363"/>
        </p:xfrm>
        <a:graphic>
          <a:graphicData uri="http://schemas.openxmlformats.org/presentationml/2006/ole">
            <p:oleObj spid="_x0000_s2195" name="Формула" r:id="rId8" imgW="507960" imgH="203040" progId="Equation.3">
              <p:embed/>
            </p:oleObj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005288018"/>
              </p:ext>
            </p:extLst>
          </p:nvPr>
        </p:nvGraphicFramePr>
        <p:xfrm>
          <a:off x="1331640" y="4653136"/>
          <a:ext cx="1597025" cy="360362"/>
        </p:xfrm>
        <a:graphic>
          <a:graphicData uri="http://schemas.openxmlformats.org/presentationml/2006/ole">
            <p:oleObj spid="_x0000_s2196" name="Формула" r:id="rId9" imgW="901440" imgH="203040" progId="Equation.3">
              <p:embed/>
            </p:oleObj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87012832"/>
              </p:ext>
            </p:extLst>
          </p:nvPr>
        </p:nvGraphicFramePr>
        <p:xfrm>
          <a:off x="1392238" y="5157788"/>
          <a:ext cx="944562" cy="360362"/>
        </p:xfrm>
        <a:graphic>
          <a:graphicData uri="http://schemas.openxmlformats.org/presentationml/2006/ole">
            <p:oleObj spid="_x0000_s2197" name="Формула" r:id="rId10" imgW="533160" imgH="203040" progId="Equation.3">
              <p:embed/>
            </p:oleObj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851503560"/>
              </p:ext>
            </p:extLst>
          </p:nvPr>
        </p:nvGraphicFramePr>
        <p:xfrm>
          <a:off x="1441450" y="5732463"/>
          <a:ext cx="1709738" cy="361950"/>
        </p:xfrm>
        <a:graphic>
          <a:graphicData uri="http://schemas.openxmlformats.org/presentationml/2006/ole">
            <p:oleObj spid="_x0000_s2198" name="Формула" r:id="rId11" imgW="965160" imgH="203040" progId="Equation.3">
              <p:embed/>
            </p:oleObj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469494692"/>
              </p:ext>
            </p:extLst>
          </p:nvPr>
        </p:nvGraphicFramePr>
        <p:xfrm>
          <a:off x="5319713" y="1606550"/>
          <a:ext cx="1011237" cy="406400"/>
        </p:xfrm>
        <a:graphic>
          <a:graphicData uri="http://schemas.openxmlformats.org/presentationml/2006/ole">
            <p:oleObj spid="_x0000_s2199" name="Формула" r:id="rId12" imgW="571320" imgH="228600" progId="Equation.3">
              <p:embed/>
            </p:oleObj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023394297"/>
              </p:ext>
            </p:extLst>
          </p:nvPr>
        </p:nvGraphicFramePr>
        <p:xfrm>
          <a:off x="5436096" y="2132856"/>
          <a:ext cx="1011237" cy="406400"/>
        </p:xfrm>
        <a:graphic>
          <a:graphicData uri="http://schemas.openxmlformats.org/presentationml/2006/ole">
            <p:oleObj spid="_x0000_s2200" name="Формула" r:id="rId13" imgW="571320" imgH="228600" progId="Equation.3">
              <p:embed/>
            </p:oleObj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10101481"/>
              </p:ext>
            </p:extLst>
          </p:nvPr>
        </p:nvGraphicFramePr>
        <p:xfrm>
          <a:off x="5364088" y="2636912"/>
          <a:ext cx="1595438" cy="361950"/>
        </p:xfrm>
        <a:graphic>
          <a:graphicData uri="http://schemas.openxmlformats.org/presentationml/2006/ole">
            <p:oleObj spid="_x0000_s2201" name="Формула" r:id="rId14" imgW="901440" imgH="203040" progId="Equation.3">
              <p:embed/>
            </p:oleObj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644807758"/>
              </p:ext>
            </p:extLst>
          </p:nvPr>
        </p:nvGraphicFramePr>
        <p:xfrm>
          <a:off x="5368925" y="3141663"/>
          <a:ext cx="1730375" cy="361950"/>
        </p:xfrm>
        <a:graphic>
          <a:graphicData uri="http://schemas.openxmlformats.org/presentationml/2006/ole">
            <p:oleObj spid="_x0000_s2202" name="Формула" r:id="rId15" imgW="977760" imgH="203040" progId="Equation.3">
              <p:embed/>
            </p:oleObj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269216122"/>
              </p:ext>
            </p:extLst>
          </p:nvPr>
        </p:nvGraphicFramePr>
        <p:xfrm>
          <a:off x="5292080" y="3645024"/>
          <a:ext cx="2651125" cy="407988"/>
        </p:xfrm>
        <a:graphic>
          <a:graphicData uri="http://schemas.openxmlformats.org/presentationml/2006/ole">
            <p:oleObj spid="_x0000_s2203" name="Формула" r:id="rId16" imgW="1498320" imgH="228600" progId="Equation.3">
              <p:embed/>
            </p:oleObj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561821345"/>
              </p:ext>
            </p:extLst>
          </p:nvPr>
        </p:nvGraphicFramePr>
        <p:xfrm>
          <a:off x="5368925" y="5732463"/>
          <a:ext cx="1730375" cy="361950"/>
        </p:xfrm>
        <a:graphic>
          <a:graphicData uri="http://schemas.openxmlformats.org/presentationml/2006/ole">
            <p:oleObj spid="_x0000_s2204" name="Формула" r:id="rId17" imgW="977760" imgH="203040" progId="Equation.3">
              <p:embed/>
            </p:oleObj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458780450"/>
              </p:ext>
            </p:extLst>
          </p:nvPr>
        </p:nvGraphicFramePr>
        <p:xfrm>
          <a:off x="5364088" y="4149080"/>
          <a:ext cx="2651125" cy="407988"/>
        </p:xfrm>
        <a:graphic>
          <a:graphicData uri="http://schemas.openxmlformats.org/presentationml/2006/ole">
            <p:oleObj spid="_x0000_s2205" name="Формула" r:id="rId18" imgW="1498320" imgH="228600" progId="Equation.3">
              <p:embed/>
            </p:oleObj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136952798"/>
              </p:ext>
            </p:extLst>
          </p:nvPr>
        </p:nvGraphicFramePr>
        <p:xfrm>
          <a:off x="5413375" y="4652963"/>
          <a:ext cx="1055688" cy="406400"/>
        </p:xfrm>
        <a:graphic>
          <a:graphicData uri="http://schemas.openxmlformats.org/presentationml/2006/ole">
            <p:oleObj spid="_x0000_s2206" name="Формула" r:id="rId19" imgW="596880" imgH="228600" progId="Equation.3">
              <p:embed/>
            </p:oleObj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43517744"/>
              </p:ext>
            </p:extLst>
          </p:nvPr>
        </p:nvGraphicFramePr>
        <p:xfrm>
          <a:off x="5446713" y="5157788"/>
          <a:ext cx="989012" cy="406400"/>
        </p:xfrm>
        <a:graphic>
          <a:graphicData uri="http://schemas.openxmlformats.org/presentationml/2006/ole">
            <p:oleObj spid="_x0000_s2207" name="Формула" r:id="rId20" imgW="558720" imgH="228600" progId="Equation.3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955774" y="17008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5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55774" y="2081485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63514" y="263691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71254" y="3140968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77390" y="3645024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977390" y="414908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78994" y="4725144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86734" y="522920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88338" y="5733256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="" xmlns:p14="http://schemas.microsoft.com/office/powerpoint/2010/main" val="149565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27584" y="1700808"/>
            <a:ext cx="4248472" cy="266429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uk-UA" sz="1600" b="1" dirty="0" smtClean="0">
                <a:solidFill>
                  <a:schemeClr val="tx1"/>
                </a:solidFill>
              </a:rPr>
              <a:t>Чи можна так скорочувати дроби?</a:t>
            </a:r>
          </a:p>
          <a:p>
            <a:pPr marL="342900" indent="-342900" algn="ctr">
              <a:buAutoNum type="arabicPeriod"/>
            </a:pPr>
            <a:endParaRPr lang="uk-UA" dirty="0"/>
          </a:p>
          <a:p>
            <a:pPr marL="342900" indent="-342900" algn="ctr">
              <a:buAutoNum type="arabicPeriod"/>
            </a:pPr>
            <a:endParaRPr lang="uk-UA" dirty="0" smtClean="0"/>
          </a:p>
          <a:p>
            <a:pPr algn="ctr"/>
            <a:endParaRPr lang="uk-UA" dirty="0"/>
          </a:p>
          <a:p>
            <a:pPr marL="342900" indent="-342900" algn="ctr">
              <a:buAutoNum type="arabicPeriod"/>
            </a:pPr>
            <a:endParaRPr lang="uk-UA" dirty="0" smtClean="0"/>
          </a:p>
          <a:p>
            <a:pPr marL="342900" indent="-342900" algn="ctr">
              <a:buAutoNum type="arabicPeriod"/>
            </a:pPr>
            <a:endParaRPr lang="uk-UA" dirty="0"/>
          </a:p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745152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Дитячий журнал «Інтелект»</a:t>
            </a:r>
            <a:endParaRPr lang="uk-UA" b="1" dirty="0"/>
          </a:p>
        </p:txBody>
      </p:sp>
      <p:pic>
        <p:nvPicPr>
          <p:cNvPr id="3" name="Picture 12" descr="4084148_Buho20bibliotec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00192" y="1196752"/>
            <a:ext cx="2987303" cy="298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995936" y="3933056"/>
            <a:ext cx="4248472" cy="2808312"/>
          </a:xfrm>
          <a:prstGeom prst="roundRect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2. Чи </a:t>
            </a:r>
            <a:r>
              <a:rPr lang="uk-UA" sz="1600" b="1" dirty="0" err="1" smtClean="0">
                <a:solidFill>
                  <a:schemeClr val="tx1"/>
                </a:solidFill>
              </a:rPr>
              <a:t>праивльно</a:t>
            </a:r>
            <a:r>
              <a:rPr lang="uk-UA" sz="1600" b="1" dirty="0" smtClean="0">
                <a:solidFill>
                  <a:schemeClr val="tx1"/>
                </a:solidFill>
              </a:rPr>
              <a:t> віднімати дроби з однаковими знаменниками у такий спосіб?</a:t>
            </a:r>
          </a:p>
          <a:p>
            <a:pPr algn="ctr"/>
            <a:endParaRPr lang="uk-UA" dirty="0"/>
          </a:p>
          <a:p>
            <a:pPr algn="ctr"/>
            <a:endParaRPr lang="uk-UA" dirty="0" smtClean="0"/>
          </a:p>
          <a:p>
            <a:pPr algn="ctr"/>
            <a:endParaRPr lang="uk-UA" dirty="0"/>
          </a:p>
          <a:p>
            <a:pPr algn="ctr"/>
            <a:endParaRPr lang="uk-UA" dirty="0" smtClean="0"/>
          </a:p>
          <a:p>
            <a:pPr algn="ctr"/>
            <a:endParaRPr lang="uk-UA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098010329"/>
              </p:ext>
            </p:extLst>
          </p:nvPr>
        </p:nvGraphicFramePr>
        <p:xfrm>
          <a:off x="1043608" y="2348880"/>
          <a:ext cx="2664296" cy="1570032"/>
        </p:xfrm>
        <a:graphic>
          <a:graphicData uri="http://schemas.openxmlformats.org/presentationml/2006/ole">
            <p:oleObj spid="_x0000_s3078" name="Формула" r:id="rId4" imgW="1422360" imgH="838080" progId="Equation.3">
              <p:embed/>
            </p:oleObj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681472233"/>
              </p:ext>
            </p:extLst>
          </p:nvPr>
        </p:nvGraphicFramePr>
        <p:xfrm>
          <a:off x="4357273" y="5013175"/>
          <a:ext cx="3530451" cy="1584177"/>
        </p:xfrm>
        <a:graphic>
          <a:graphicData uri="http://schemas.openxmlformats.org/presentationml/2006/ole">
            <p:oleObj spid="_x0000_s3079" name="Формула" r:id="rId5" imgW="1981080" imgH="8888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612439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971600" y="1196752"/>
            <a:ext cx="7056784" cy="5184576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01136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/>
              <a:t>Науково-популярний журнал «Числова мозаїка»</a:t>
            </a:r>
            <a:endParaRPr lang="uk-UA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84306" y="2132856"/>
            <a:ext cx="6042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Як уникнути таких типових помилок ?</a:t>
            </a:r>
            <a:endParaRPr lang="uk-UA" sz="24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838795866"/>
              </p:ext>
            </p:extLst>
          </p:nvPr>
        </p:nvGraphicFramePr>
        <p:xfrm>
          <a:off x="2288604" y="2780928"/>
          <a:ext cx="5219450" cy="2808312"/>
        </p:xfrm>
        <a:graphic>
          <a:graphicData uri="http://schemas.openxmlformats.org/presentationml/2006/ole">
            <p:oleObj spid="_x0000_s4101" name="Формула" r:id="rId3" imgW="1511280" imgH="812520" progId="Equation.3">
              <p:embed/>
            </p:oleObj>
          </a:graphicData>
        </a:graphic>
      </p:graphicFrame>
      <p:pic>
        <p:nvPicPr>
          <p:cNvPr id="4098" name="Picture 2" descr="C:\Users\qwert\Documents\Downloads\images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221" y="4149080"/>
            <a:ext cx="2232248" cy="26293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7250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ьная выноска 5"/>
          <p:cNvSpPr/>
          <p:nvPr/>
        </p:nvSpPr>
        <p:spPr>
          <a:xfrm>
            <a:off x="2051720" y="1340768"/>
            <a:ext cx="5832648" cy="1008112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764704"/>
            <a:ext cx="7024744" cy="601136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Телепрограма «Скарбничка»</a:t>
            </a:r>
            <a:endParaRPr lang="uk-UA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62339" y="1429325"/>
            <a:ext cx="44117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Чи не могли  ви допомогти </a:t>
            </a:r>
          </a:p>
          <a:p>
            <a:r>
              <a:rPr lang="uk-UA" sz="2400" b="1" dirty="0" smtClean="0"/>
              <a:t>скоротити  дроби? </a:t>
            </a:r>
            <a:endParaRPr lang="uk-UA" sz="2400" b="1" dirty="0"/>
          </a:p>
        </p:txBody>
      </p:sp>
      <p:pic>
        <p:nvPicPr>
          <p:cNvPr id="5" name="Picture 6" descr="SUPER04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1524012"/>
            <a:ext cx="2160588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686619663"/>
              </p:ext>
            </p:extLst>
          </p:nvPr>
        </p:nvGraphicFramePr>
        <p:xfrm>
          <a:off x="3309938" y="2924175"/>
          <a:ext cx="4997450" cy="2795588"/>
        </p:xfrm>
        <a:graphic>
          <a:graphicData uri="http://schemas.openxmlformats.org/presentationml/2006/ole">
            <p:oleObj spid="_x0000_s5124" name="Формула" r:id="rId4" imgW="1498320" imgH="8380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555296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29128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/>
              <a:t>       Науковий </a:t>
            </a:r>
            <a:r>
              <a:rPr lang="uk-UA" sz="3200" b="1" dirty="0" smtClean="0"/>
              <a:t>журнал </a:t>
            </a:r>
            <a:r>
              <a:rPr lang="uk-UA" sz="3200" b="1" dirty="0" smtClean="0"/>
              <a:t>      «</a:t>
            </a:r>
            <a:r>
              <a:rPr lang="uk-UA" sz="3200" b="1" dirty="0" smtClean="0"/>
              <a:t>Аргумент»</a:t>
            </a:r>
            <a:endParaRPr lang="uk-UA" sz="3200" b="1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327" y="3284984"/>
            <a:ext cx="2746747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57422" y="1643050"/>
            <a:ext cx="5827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uk-UA" b="1" dirty="0" smtClean="0"/>
              <a:t>Що </a:t>
            </a:r>
            <a:r>
              <a:rPr lang="uk-UA" b="1" dirty="0" smtClean="0"/>
              <a:t>зроблено співробітниками інституту для </a:t>
            </a:r>
            <a:endParaRPr lang="uk-UA" b="1" dirty="0" smtClean="0"/>
          </a:p>
          <a:p>
            <a:pPr marL="342900" indent="-342900"/>
            <a:r>
              <a:rPr lang="uk-UA" b="1" dirty="0" smtClean="0"/>
              <a:t>доведення тотожності</a:t>
            </a:r>
            <a:r>
              <a:rPr lang="uk-UA" b="1" dirty="0" smtClean="0"/>
              <a:t>:</a:t>
            </a:r>
            <a:endParaRPr lang="uk-UA" b="1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14395669"/>
              </p:ext>
            </p:extLst>
          </p:nvPr>
        </p:nvGraphicFramePr>
        <p:xfrm>
          <a:off x="912006" y="2564904"/>
          <a:ext cx="4780402" cy="1008112"/>
        </p:xfrm>
        <a:graphic>
          <a:graphicData uri="http://schemas.openxmlformats.org/presentationml/2006/ole">
            <p:oleObj spid="_x0000_s7174" name="Формула" r:id="rId4" imgW="1866600" imgH="39348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43608" y="4077072"/>
            <a:ext cx="267893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2. Чи залежить вираз </a:t>
            </a:r>
          </a:p>
          <a:p>
            <a:endParaRPr lang="uk-UA" b="1" dirty="0"/>
          </a:p>
          <a:p>
            <a:endParaRPr lang="uk-UA" b="1" dirty="0" smtClean="0"/>
          </a:p>
          <a:p>
            <a:endParaRPr lang="en-US" b="1" dirty="0" smtClean="0"/>
          </a:p>
          <a:p>
            <a:endParaRPr lang="uk-UA" b="1" dirty="0"/>
          </a:p>
          <a:p>
            <a:endParaRPr lang="en-US" b="1" dirty="0" smtClean="0"/>
          </a:p>
          <a:p>
            <a:r>
              <a:rPr lang="uk-UA" b="1" dirty="0" smtClean="0"/>
              <a:t>від </a:t>
            </a:r>
            <a:r>
              <a:rPr lang="en-US" b="1" dirty="0" smtClean="0"/>
              <a:t>y?</a:t>
            </a:r>
            <a:endParaRPr lang="uk-UA" b="1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13594821"/>
              </p:ext>
            </p:extLst>
          </p:nvPr>
        </p:nvGraphicFramePr>
        <p:xfrm>
          <a:off x="919997" y="4490464"/>
          <a:ext cx="4687101" cy="1242792"/>
        </p:xfrm>
        <a:graphic>
          <a:graphicData uri="http://schemas.openxmlformats.org/presentationml/2006/ole">
            <p:oleObj spid="_x0000_s7175" name="Формула" r:id="rId5" imgW="1676160" imgH="444240" progId="Equation.3">
              <p:embed/>
            </p:oleObj>
          </a:graphicData>
        </a:graphic>
      </p:graphicFrame>
      <p:pic>
        <p:nvPicPr>
          <p:cNvPr id="7177" name="Picture 9" descr="Картинки по запросу конверт гіф анімаці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214290"/>
            <a:ext cx="2124075" cy="21526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465595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2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Журнал «Наука і техніка»</a:t>
            </a:r>
            <a:endParaRPr lang="uk-UA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2143124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83568" y="1452555"/>
            <a:ext cx="6245886" cy="1512168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1132732" y="1700807"/>
            <a:ext cx="58176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/>
              <a:t>Продемонструйте результати </a:t>
            </a:r>
            <a:r>
              <a:rPr lang="uk-UA" sz="2000" b="1" dirty="0" smtClean="0"/>
              <a:t>досліджень </a:t>
            </a:r>
            <a:endParaRPr lang="uk-UA" sz="2000" b="1" dirty="0" smtClean="0"/>
          </a:p>
          <a:p>
            <a:r>
              <a:rPr lang="uk-UA" sz="2000" b="1" dirty="0" smtClean="0"/>
              <a:t>інституту стосовно знаходження значень </a:t>
            </a:r>
          </a:p>
          <a:p>
            <a:r>
              <a:rPr lang="uk-UA" sz="2000" b="1" dirty="0" smtClean="0"/>
              <a:t>виразів за спеціальними умовами:</a:t>
            </a:r>
            <a:endParaRPr lang="uk-UA" sz="2000" b="1" dirty="0"/>
          </a:p>
        </p:txBody>
      </p:sp>
      <p:sp>
        <p:nvSpPr>
          <p:cNvPr id="5" name="Блок-схема: карточка 4"/>
          <p:cNvSpPr/>
          <p:nvPr/>
        </p:nvSpPr>
        <p:spPr>
          <a:xfrm>
            <a:off x="3618988" y="3356992"/>
            <a:ext cx="4841444" cy="2952328"/>
          </a:xfrm>
          <a:prstGeom prst="flowChartPunchedCar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 smtClean="0"/>
          </a:p>
          <a:p>
            <a:pPr algn="ctr"/>
            <a:endParaRPr lang="uk-UA" dirty="0"/>
          </a:p>
          <a:p>
            <a:pPr algn="ctr"/>
            <a:r>
              <a:rPr lang="uk-UA" dirty="0" smtClean="0"/>
              <a:t>                              </a:t>
            </a:r>
            <a:r>
              <a:rPr lang="uk-UA" b="1" dirty="0" smtClean="0">
                <a:solidFill>
                  <a:schemeClr val="tx1"/>
                </a:solidFill>
              </a:rPr>
              <a:t>якщо </a:t>
            </a:r>
            <a:r>
              <a:rPr lang="uk-UA" b="1" dirty="0" smtClean="0">
                <a:solidFill>
                  <a:schemeClr val="tx1"/>
                </a:solidFill>
              </a:rPr>
              <a:t>відомо</a:t>
            </a:r>
            <a:r>
              <a:rPr lang="uk-UA" b="1" dirty="0" smtClean="0">
                <a:solidFill>
                  <a:schemeClr val="tx1"/>
                </a:solidFill>
              </a:rPr>
              <a:t>, що </a:t>
            </a:r>
          </a:p>
          <a:p>
            <a:pPr algn="ctr"/>
            <a:endParaRPr lang="uk-UA" dirty="0"/>
          </a:p>
          <a:p>
            <a:pPr algn="ctr"/>
            <a:endParaRPr lang="uk-UA" dirty="0" smtClean="0"/>
          </a:p>
          <a:p>
            <a:pPr algn="ctr"/>
            <a:endParaRPr lang="uk-UA" dirty="0"/>
          </a:p>
          <a:p>
            <a:pPr algn="ctr"/>
            <a:endParaRPr lang="uk-UA" dirty="0" smtClean="0"/>
          </a:p>
          <a:p>
            <a:pPr algn="ctr"/>
            <a:endParaRPr lang="uk-UA" dirty="0"/>
          </a:p>
          <a:p>
            <a:pPr algn="ctr"/>
            <a:endParaRPr lang="uk-UA" dirty="0" smtClean="0"/>
          </a:p>
          <a:p>
            <a:pPr algn="ctr"/>
            <a:endParaRPr lang="uk-UA" dirty="0"/>
          </a:p>
          <a:p>
            <a:pPr algn="ctr"/>
            <a:endParaRPr lang="uk-UA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68600506"/>
              </p:ext>
            </p:extLst>
          </p:nvPr>
        </p:nvGraphicFramePr>
        <p:xfrm>
          <a:off x="3843569" y="3914426"/>
          <a:ext cx="1828839" cy="2250878"/>
        </p:xfrm>
        <a:graphic>
          <a:graphicData uri="http://schemas.openxmlformats.org/presentationml/2006/ole">
            <p:oleObj spid="_x0000_s6149" name="Формула" r:id="rId4" imgW="660240" imgH="812520" progId="Equation.3">
              <p:embed/>
            </p:oleObj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365554313"/>
              </p:ext>
            </p:extLst>
          </p:nvPr>
        </p:nvGraphicFramePr>
        <p:xfrm>
          <a:off x="6580534" y="4636306"/>
          <a:ext cx="1840045" cy="1096950"/>
        </p:xfrm>
        <a:graphic>
          <a:graphicData uri="http://schemas.openxmlformats.org/presentationml/2006/ole">
            <p:oleObj spid="_x0000_s6150" name="Формула" r:id="rId5" imgW="660240" imgH="393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646469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4876" y="714356"/>
            <a:ext cx="3298784" cy="1517904"/>
          </a:xfrm>
        </p:spPr>
        <p:txBody>
          <a:bodyPr>
            <a:noAutofit/>
          </a:bodyPr>
          <a:lstStyle/>
          <a:p>
            <a:pPr eaLnBrk="1" hangingPunct="1"/>
            <a:r>
              <a:rPr lang="ru-RU" b="1" dirty="0" smtClean="0">
                <a:solidFill>
                  <a:schemeClr val="tx1"/>
                </a:solidFill>
              </a:rPr>
              <a:t>«+»</a:t>
            </a:r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– </a:t>
            </a:r>
            <a:r>
              <a:rPr lang="ru-RU" b="1" dirty="0" err="1" smtClean="0">
                <a:solidFill>
                  <a:schemeClr val="tx1"/>
                </a:solidFill>
              </a:rPr>
              <a:t>Відповів</a:t>
            </a:r>
            <a:r>
              <a:rPr lang="ru-RU" b="1" dirty="0" smtClean="0">
                <a:solidFill>
                  <a:schemeClr val="tx1"/>
                </a:solidFill>
              </a:rPr>
              <a:t> за </a:t>
            </a:r>
            <a:r>
              <a:rPr lang="ru-RU" b="1" dirty="0" err="1" smtClean="0">
                <a:solidFill>
                  <a:schemeClr val="tx1"/>
                </a:solidFill>
              </a:rPr>
              <a:t>своєю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ініціативою</a:t>
            </a:r>
            <a:r>
              <a:rPr lang="ru-RU" b="1" dirty="0" smtClean="0">
                <a:solidFill>
                  <a:schemeClr val="tx1"/>
                </a:solidFill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</a:rPr>
              <a:t>відповідь</a:t>
            </a:r>
            <a:r>
              <a:rPr lang="ru-RU" b="1" dirty="0" smtClean="0">
                <a:solidFill>
                  <a:schemeClr val="tx1"/>
                </a:solidFill>
              </a:rPr>
              <a:t> правильна</a:t>
            </a:r>
            <a:r>
              <a:rPr lang="uk-UA" b="1" dirty="0" smtClean="0">
                <a:solidFill>
                  <a:schemeClr val="tx1"/>
                </a:solidFill>
              </a:rPr>
              <a:t>.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b="1" dirty="0" smtClean="0">
                <a:solidFill>
                  <a:schemeClr val="tx1"/>
                </a:solidFill>
              </a:rPr>
              <a:t>«-»</a:t>
            </a:r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– </a:t>
            </a:r>
            <a:r>
              <a:rPr lang="ru-RU" b="1" dirty="0" err="1" smtClean="0">
                <a:solidFill>
                  <a:schemeClr val="tx1"/>
                </a:solidFill>
              </a:rPr>
              <a:t>Відповів</a:t>
            </a:r>
            <a:r>
              <a:rPr lang="ru-RU" b="1" dirty="0" smtClean="0">
                <a:solidFill>
                  <a:schemeClr val="tx1"/>
                </a:solidFill>
              </a:rPr>
              <a:t> за </a:t>
            </a:r>
            <a:r>
              <a:rPr lang="ru-RU" b="1" dirty="0" err="1" smtClean="0">
                <a:solidFill>
                  <a:schemeClr val="tx1"/>
                </a:solidFill>
              </a:rPr>
              <a:t>своєю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ініціативою</a:t>
            </a:r>
            <a:r>
              <a:rPr lang="ru-RU" b="1" dirty="0" smtClean="0">
                <a:solidFill>
                  <a:schemeClr val="tx1"/>
                </a:solidFill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</a:rPr>
              <a:t>але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відповідь</a:t>
            </a:r>
            <a:r>
              <a:rPr lang="ru-RU" b="1" dirty="0" smtClean="0">
                <a:solidFill>
                  <a:schemeClr val="tx1"/>
                </a:solidFill>
              </a:rPr>
              <a:t> неправильна</a:t>
            </a:r>
            <a:r>
              <a:rPr lang="uk-UA" b="1" dirty="0" smtClean="0">
                <a:solidFill>
                  <a:schemeClr val="tx1"/>
                </a:solidFill>
              </a:rPr>
              <a:t>.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b="1" dirty="0" smtClean="0">
                <a:solidFill>
                  <a:schemeClr val="tx1"/>
                </a:solidFill>
              </a:rPr>
              <a:t>«П» – </a:t>
            </a:r>
            <a:r>
              <a:rPr lang="ru-RU" b="1" dirty="0" err="1" smtClean="0">
                <a:solidFill>
                  <a:schemeClr val="tx1"/>
                </a:solidFill>
              </a:rPr>
              <a:t>Відповів</a:t>
            </a:r>
            <a:r>
              <a:rPr lang="ru-RU" b="1" dirty="0" smtClean="0">
                <a:solidFill>
                  <a:schemeClr val="tx1"/>
                </a:solidFill>
              </a:rPr>
              <a:t> на </a:t>
            </a:r>
            <a:r>
              <a:rPr lang="ru-RU" b="1" dirty="0" err="1" smtClean="0">
                <a:solidFill>
                  <a:schemeClr val="tx1"/>
                </a:solidFill>
              </a:rPr>
              <a:t>прохання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вчителя</a:t>
            </a:r>
            <a:r>
              <a:rPr lang="ru-RU" b="1" dirty="0" smtClean="0">
                <a:solidFill>
                  <a:schemeClr val="tx1"/>
                </a:solidFill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</a:rPr>
              <a:t>відповідь</a:t>
            </a:r>
            <a:r>
              <a:rPr lang="ru-RU" b="1" dirty="0" smtClean="0">
                <a:solidFill>
                  <a:schemeClr val="tx1"/>
                </a:solidFill>
              </a:rPr>
              <a:t> правильна</a:t>
            </a:r>
            <a:r>
              <a:rPr lang="uk-UA" b="1" dirty="0" smtClean="0">
                <a:solidFill>
                  <a:schemeClr val="tx1"/>
                </a:solidFill>
              </a:rPr>
              <a:t>.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b="1" dirty="0" smtClean="0">
                <a:solidFill>
                  <a:schemeClr val="tx1"/>
                </a:solidFill>
              </a:rPr>
              <a:t>«Н» – </a:t>
            </a:r>
            <a:r>
              <a:rPr lang="ru-RU" b="1" dirty="0" err="1" smtClean="0">
                <a:solidFill>
                  <a:schemeClr val="tx1"/>
                </a:solidFill>
              </a:rPr>
              <a:t>Відповів</a:t>
            </a:r>
            <a:r>
              <a:rPr lang="ru-RU" b="1" dirty="0" smtClean="0">
                <a:solidFill>
                  <a:schemeClr val="tx1"/>
                </a:solidFill>
              </a:rPr>
              <a:t> на </a:t>
            </a:r>
            <a:r>
              <a:rPr lang="ru-RU" b="1" dirty="0" err="1" smtClean="0">
                <a:solidFill>
                  <a:schemeClr val="tx1"/>
                </a:solidFill>
              </a:rPr>
              <a:t>прохання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вчителя</a:t>
            </a:r>
            <a:r>
              <a:rPr lang="ru-RU" b="1" dirty="0" smtClean="0">
                <a:solidFill>
                  <a:schemeClr val="tx1"/>
                </a:solidFill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</a:rPr>
              <a:t>але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відповідь</a:t>
            </a:r>
            <a:r>
              <a:rPr lang="ru-RU" b="1" dirty="0" smtClean="0">
                <a:solidFill>
                  <a:schemeClr val="tx1"/>
                </a:solidFill>
              </a:rPr>
              <a:t> неправильна</a:t>
            </a:r>
            <a:r>
              <a:rPr lang="uk-UA" b="1" dirty="0" smtClean="0">
                <a:solidFill>
                  <a:schemeClr val="tx1"/>
                </a:solidFill>
              </a:rPr>
              <a:t>.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b="1" dirty="0" smtClean="0">
                <a:solidFill>
                  <a:schemeClr val="tx1"/>
                </a:solidFill>
              </a:rPr>
              <a:t>«0» – Не </a:t>
            </a:r>
            <a:r>
              <a:rPr lang="ru-RU" b="1" dirty="0" err="1" smtClean="0">
                <a:solidFill>
                  <a:schemeClr val="tx1"/>
                </a:solidFill>
              </a:rPr>
              <a:t>відповів</a:t>
            </a:r>
            <a:r>
              <a:rPr lang="uk-UA" b="1" dirty="0" smtClean="0">
                <a:solidFill>
                  <a:schemeClr val="tx1"/>
                </a:solidFill>
              </a:rPr>
              <a:t>.</a:t>
            </a:r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16388" name="Объект 1"/>
          <p:cNvSpPr txBox="1">
            <a:spLocks/>
          </p:cNvSpPr>
          <p:nvPr/>
        </p:nvSpPr>
        <p:spPr bwMode="auto">
          <a:xfrm>
            <a:off x="1142976" y="3000372"/>
            <a:ext cx="3143272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uk-UA" sz="2800" dirty="0">
                <a:solidFill>
                  <a:srgbClr val="C00000"/>
                </a:solidFill>
                <a:latin typeface="Calibri" pitchFamily="34" charset="0"/>
              </a:rPr>
              <a:t>Відзначте на запропонованих папірцях, як ви працювали на уроці.</a:t>
            </a:r>
            <a:endParaRPr lang="ru-RU" sz="2800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3929066"/>
            <a:ext cx="2105584" cy="25717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idx="1"/>
          </p:nvPr>
        </p:nvSpPr>
        <p:spPr>
          <a:xfrm>
            <a:off x="1142976" y="856527"/>
            <a:ext cx="3093358" cy="1643779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b="1" dirty="0" err="1" smtClean="0"/>
              <a:t>Оцінювання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активності</a:t>
            </a:r>
            <a:r>
              <a:rPr lang="ru-RU" b="1" dirty="0" smtClean="0"/>
              <a:t> та </a:t>
            </a:r>
            <a:r>
              <a:rPr lang="ru-RU" b="1" dirty="0" err="1" smtClean="0"/>
              <a:t>якості</a:t>
            </a:r>
            <a:r>
              <a:rPr lang="ru-RU" b="1" dirty="0" smtClean="0"/>
              <a:t> </a:t>
            </a:r>
            <a:r>
              <a:rPr lang="ru-RU" b="1" dirty="0" err="1" smtClean="0"/>
              <a:t>своєї</a:t>
            </a:r>
            <a:r>
              <a:rPr lang="ru-RU" b="1" dirty="0" smtClean="0"/>
              <a:t> </a:t>
            </a:r>
            <a:r>
              <a:rPr lang="ru-RU" b="1" dirty="0" err="1" smtClean="0"/>
              <a:t>роботи</a:t>
            </a:r>
            <a:r>
              <a:rPr lang="ru-RU" b="1" dirty="0" smtClean="0"/>
              <a:t> на </a:t>
            </a:r>
            <a:r>
              <a:rPr lang="ru-RU" b="1" dirty="0" err="1" smtClean="0"/>
              <a:t>уроці</a:t>
            </a:r>
            <a:endParaRPr lang="ru-RU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201</TotalTime>
  <Words>283</Words>
  <Application>Microsoft Office PowerPoint</Application>
  <PresentationFormat>Экран (4:3)</PresentationFormat>
  <Paragraphs>90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Остин</vt:lpstr>
      <vt:lpstr>Формула</vt:lpstr>
      <vt:lpstr> Урок – прес-конференція</vt:lpstr>
      <vt:lpstr>Реєстрація учасників</vt:lpstr>
      <vt:lpstr>      Таблиця 1                          Таблиця 2</vt:lpstr>
      <vt:lpstr>Дитячий журнал «Інтелект»</vt:lpstr>
      <vt:lpstr>Науково-популярний журнал «Числова мозаїка»</vt:lpstr>
      <vt:lpstr>Телепрограма «Скарбничка»</vt:lpstr>
      <vt:lpstr>       Науковий журнал       «Аргумент»</vt:lpstr>
      <vt:lpstr>Журнал «Наука і техніка»</vt:lpstr>
      <vt:lpstr>Слайд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– прес-конференція</dc:title>
  <dc:creator>qwert</dc:creator>
  <cp:lastModifiedBy>shkola</cp:lastModifiedBy>
  <cp:revision>12</cp:revision>
  <dcterms:created xsi:type="dcterms:W3CDTF">2015-11-23T18:24:45Z</dcterms:created>
  <dcterms:modified xsi:type="dcterms:W3CDTF">2015-11-24T12:45:22Z</dcterms:modified>
</cp:coreProperties>
</file>