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8"/>
  </p:notesMasterIdLst>
  <p:sldIdLst>
    <p:sldId id="268" r:id="rId2"/>
    <p:sldId id="298" r:id="rId3"/>
    <p:sldId id="273" r:id="rId4"/>
    <p:sldId id="269" r:id="rId5"/>
    <p:sldId id="270" r:id="rId6"/>
    <p:sldId id="271" r:id="rId7"/>
    <p:sldId id="272" r:id="rId8"/>
    <p:sldId id="301" r:id="rId9"/>
    <p:sldId id="258" r:id="rId10"/>
    <p:sldId id="259" r:id="rId11"/>
    <p:sldId id="283" r:id="rId12"/>
    <p:sldId id="284" r:id="rId13"/>
    <p:sldId id="285" r:id="rId14"/>
    <p:sldId id="297" r:id="rId15"/>
    <p:sldId id="302" r:id="rId16"/>
    <p:sldId id="29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A6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8" autoAdjust="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10" Type="http://schemas.openxmlformats.org/officeDocument/2006/relationships/image" Target="../media/image37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026F5-EAAE-487D-AF91-F60CC1487269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749F9-AB98-4777-9916-73F3151E5D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07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D0661C-21C6-48EF-9A7F-7B413BCD9E3B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D0661C-21C6-48EF-9A7F-7B413BCD9E3B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F87E1-47BC-4F6B-AE69-9378DD8D14B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F87E1-47BC-4F6B-AE69-9378DD8D14B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F87E1-47BC-4F6B-AE69-9378DD8D14B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749F9-AB98-4777-9916-73F3151E5DC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749F9-AB98-4777-9916-73F3151E5DC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D1F72-6519-46FE-8D6B-990CA5C6B02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5C9A14-F6D8-4D06-872E-B772225C15B8}" type="slidenum">
              <a:rPr lang="ru-RU"/>
              <a:pPr/>
              <a:t>4</a:t>
            </a:fld>
            <a:endParaRPr lang="ru-RU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E7D844-A854-4BCF-BEC4-76DA9570BC10}" type="slidenum">
              <a:rPr lang="ru-RU"/>
              <a:pPr/>
              <a:t>5</a:t>
            </a:fld>
            <a:endParaRPr lang="ru-RU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904FED-626B-47FD-BB33-19AB6020214B}" type="slidenum">
              <a:rPr lang="ru-RU"/>
              <a:pPr/>
              <a:t>6</a:t>
            </a:fld>
            <a:endParaRPr lang="ru-RU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403A73-8C6D-4F54-8512-F07C104B4FAF}" type="slidenum">
              <a:rPr lang="ru-RU"/>
              <a:pPr/>
              <a:t>7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D0661C-21C6-48EF-9A7F-7B413BCD9E3B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1D2551-D0A5-4E6A-A412-8F5522490116}" type="slidenum">
              <a:rPr lang="ru-RU"/>
              <a:pPr>
                <a:defRPr/>
              </a:pPr>
              <a:t>9</a:t>
            </a:fld>
            <a:endParaRPr lang="ru-RU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1CD70-26BA-4118-B117-EFFFCA87E3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F3F742A-9BFA-490C-AE72-E22A6ACE8BE8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4BD6C4B-C68B-4F97-B7C8-6AC47BA58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 spd="slow">
    <p:cover dir="r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900igr.net/kartinki/chelovek/Sport-foto.files/008-Biatlon.html" TargetMode="External"/><Relationship Id="rId13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4.jpeg"/><Relationship Id="rId12" Type="http://schemas.openxmlformats.org/officeDocument/2006/relationships/hyperlink" Target="http://www.pressfoto.ru/photo.html?p_id=968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900igr.net/kartinki/chelovek/Sport-foto.files/006-Konkobezhnyj-sport.html" TargetMode="External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0" Type="http://schemas.openxmlformats.org/officeDocument/2006/relationships/hyperlink" Target="http://900igr.net/kartinki/chelovek/Sport-foto.files/020-Gornolyzhnyjsport.html" TargetMode="External"/><Relationship Id="rId4" Type="http://schemas.openxmlformats.org/officeDocument/2006/relationships/hyperlink" Target="http://900igr.net/kartinki/chelovek/Sport-foto.files/014-Kjorling.html" TargetMode="External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900igr.net/kartinki/chelovek/Sport-foto.files/010-Bobslej.html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ankoboev.ru/oboi_biatlon.b.htm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www.pressfoto.ru/photo.html?p_id=267738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ankoboev.ru/oboi_biatlon.b.htm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www.pressfoto.ru/photo.html?p_id=26773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ankoboev.ru/oboi_biatlon.b.htm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www.pressfoto.ru/photo.html?p_id=26773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2.wmf"/><Relationship Id="rId18" Type="http://schemas.openxmlformats.org/officeDocument/2006/relationships/oleObject" Target="../embeddings/oleObject8.bin"/><Relationship Id="rId3" Type="http://schemas.openxmlformats.org/officeDocument/2006/relationships/audio" Target="../media/audio1.wav"/><Relationship Id="rId21" Type="http://schemas.openxmlformats.org/officeDocument/2006/relationships/image" Target="../media/image36.wmf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34.wmf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1.wmf"/><Relationship Id="rId24" Type="http://schemas.openxmlformats.org/officeDocument/2006/relationships/image" Target="../media/image9.png"/><Relationship Id="rId5" Type="http://schemas.openxmlformats.org/officeDocument/2006/relationships/image" Target="../media/image28.wmf"/><Relationship Id="rId15" Type="http://schemas.openxmlformats.org/officeDocument/2006/relationships/image" Target="../media/image33.wmf"/><Relationship Id="rId23" Type="http://schemas.openxmlformats.org/officeDocument/2006/relationships/image" Target="../media/image37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35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solnushki.ru/images/clipart/multi/prostokvashino08.jpg" TargetMode="External"/><Relationship Id="rId13" Type="http://schemas.openxmlformats.org/officeDocument/2006/relationships/image" Target="../media/image43.jpeg"/><Relationship Id="rId3" Type="http://schemas.openxmlformats.org/officeDocument/2006/relationships/hyperlink" Target="http://mult-pict.narod.ru/belfon/mult-pict.narod.ru131.gif" TargetMode="External"/><Relationship Id="rId7" Type="http://schemas.openxmlformats.org/officeDocument/2006/relationships/image" Target="../media/image40.jpeg"/><Relationship Id="rId12" Type="http://schemas.openxmlformats.org/officeDocument/2006/relationships/hyperlink" Target="http://www.pressfoto.ru/photo.html?p_id=26903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solnushki.ru/images/clipart/multi/gena-cheburashka2-prev.jpg" TargetMode="External"/><Relationship Id="rId11" Type="http://schemas.openxmlformats.org/officeDocument/2006/relationships/image" Target="../media/image42.jpeg"/><Relationship Id="rId5" Type="http://schemas.openxmlformats.org/officeDocument/2006/relationships/image" Target="../media/image39.png"/><Relationship Id="rId10" Type="http://schemas.openxmlformats.org/officeDocument/2006/relationships/hyperlink" Target="http://www.solnushki.ru/images/clipart/multi/leopold4-prev.jpg" TargetMode="External"/><Relationship Id="rId4" Type="http://schemas.openxmlformats.org/officeDocument/2006/relationships/image" Target="../media/image38.png"/><Relationship Id="rId9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openxmlformats.org/officeDocument/2006/relationships/image" Target="../media/image15.wmf"/><Relationship Id="rId4" Type="http://schemas.openxmlformats.org/officeDocument/2006/relationships/image" Target="../media/image9.png"/><Relationship Id="rId9" Type="http://schemas.openxmlformats.org/officeDocument/2006/relationships/image" Target="../media/image1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hyperlink" Target="http://900igr.net/kartinki/chelovek/Sport-foto.files/018-Lyzhnye-gonki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hyperlink" Target="http://www.pressfoto.ru/photo.html?p_id=2619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hyperlink" Target="http://900igr.net/kartinki/chelovek/Sport-foto.files/006-Konkobezhnyj-sport.html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8172480" cy="182976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0070C0"/>
                </a:solidFill>
              </a:rPr>
              <a:t>Урок –</a:t>
            </a:r>
            <a:r>
              <a:rPr lang="ru-RU" sz="5400" dirty="0" err="1" smtClean="0">
                <a:solidFill>
                  <a:srgbClr val="0070C0"/>
                </a:solidFill>
              </a:rPr>
              <a:t>гра</a:t>
            </a:r>
            <a:r>
              <a:rPr lang="ru-RU" sz="5400" dirty="0" smtClean="0">
                <a:solidFill>
                  <a:srgbClr val="0070C0"/>
                </a:solidFill>
              </a:rPr>
              <a:t/>
            </a:r>
            <a:br>
              <a:rPr lang="ru-RU" sz="5400" dirty="0" smtClean="0">
                <a:solidFill>
                  <a:srgbClr val="0070C0"/>
                </a:solidFill>
              </a:rPr>
            </a:br>
            <a:r>
              <a:rPr lang="ru-RU" sz="5400" dirty="0" smtClean="0">
                <a:solidFill>
                  <a:srgbClr val="0070C0"/>
                </a:solidFill>
              </a:rPr>
              <a:t> «</a:t>
            </a:r>
            <a:r>
              <a:rPr lang="ru-RU" sz="5400" dirty="0" err="1" smtClean="0">
                <a:solidFill>
                  <a:srgbClr val="0070C0"/>
                </a:solidFill>
              </a:rPr>
              <a:t>Зимова</a:t>
            </a:r>
            <a:r>
              <a:rPr lang="ru-RU" sz="5400" dirty="0" smtClean="0">
                <a:solidFill>
                  <a:srgbClr val="0070C0"/>
                </a:solidFill>
              </a:rPr>
              <a:t> </a:t>
            </a:r>
            <a:r>
              <a:rPr lang="ru-RU" sz="5400" dirty="0" err="1" smtClean="0">
                <a:solidFill>
                  <a:srgbClr val="0070C0"/>
                </a:solidFill>
              </a:rPr>
              <a:t>спартакіада</a:t>
            </a:r>
            <a:r>
              <a:rPr lang="ru-RU" sz="5400" dirty="0" smtClean="0">
                <a:solidFill>
                  <a:srgbClr val="0070C0"/>
                </a:solidFill>
              </a:rPr>
              <a:t>»</a:t>
            </a:r>
          </a:p>
        </p:txBody>
      </p:sp>
      <p:pic>
        <p:nvPicPr>
          <p:cNvPr id="4" name="Рисунок 3" descr="206b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928934"/>
            <a:ext cx="6000792" cy="286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 Картинка 14. Кёрлинг. Командная спортивная игра на ледяной площадке. Участники двух команд поочерёдно пускают по льду специальные тяжёлые гранитные снаряды («камни») в сторону размеченной на льду мишени. 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000108"/>
            <a:ext cx="120015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 Картинка 6. Конькобежный спорт. Скоростной бег на коньках —вид спорта, в котором необходимо как можно быстрее преодолевать определённую дистанцию на ледовом стадионе по замкнутому кругу. 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1000108"/>
            <a:ext cx="1142976" cy="104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 Картинка 8. Биатлон. Это зимний олимпийский вид спорта, сочетающий лыжную гонку со стрельбой из винтовки. ">
            <a:hlinkClick r:id="rId8"/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3042" y="1000108"/>
            <a:ext cx="121444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 Картинка 20. Горнолыжныйспорт. Горнолыжный спорт - спуск с гор на специальных лыжах. Вид спорта, а также популярный вид активного отдыха миллионов людей по всему миру. ">
            <a:hlinkClick r:id="rId10"/>
          </p:cNvPr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357950" y="1000108"/>
            <a:ext cx="1214446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" descr="http://storage.pressfoto.ru/2010.03/9682721349526c150f4f11b973fa537f0fefa2775_s.jpg">
            <a:hlinkClick r:id="rId12"/>
          </p:cNvPr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071934" y="142852"/>
            <a:ext cx="1143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8" y="928688"/>
            <a:ext cx="8329612" cy="5429250"/>
          </a:xfrm>
        </p:spPr>
        <p:txBody>
          <a:bodyPr>
            <a:normAutofit fontScale="40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       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                                  </a:t>
            </a:r>
            <a:r>
              <a:rPr lang="ru-RU" sz="12000" b="1" dirty="0" smtClean="0"/>
              <a:t>3,7 +       = 4,8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              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                                          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                                                        </a:t>
            </a:r>
            <a:r>
              <a:rPr lang="ru-RU" sz="12000" b="1" dirty="0" smtClean="0"/>
              <a:t>-  10 = 0,2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          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b="1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b="1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5100" b="1" dirty="0" smtClean="0"/>
              <a:t>                              </a:t>
            </a:r>
            <a:r>
              <a:rPr lang="ru-RU" sz="12000" b="1" dirty="0" smtClean="0"/>
              <a:t>+ 7,77  = 10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          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b="1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                        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                    </a:t>
            </a:r>
            <a:r>
              <a:rPr lang="ru-RU" sz="12000" b="1" dirty="0" smtClean="0"/>
              <a:t>0,25 +       = 0,35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             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969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 err="1" smtClean="0">
                <a:solidFill>
                  <a:schemeClr val="bg1"/>
                </a:solidFill>
              </a:rPr>
              <a:t>С</a:t>
            </a:r>
            <a:r>
              <a:rPr lang="ru-RU" sz="4800" dirty="0" err="1" smtClean="0">
                <a:solidFill>
                  <a:schemeClr val="bg1"/>
                </a:solidFill>
              </a:rPr>
              <a:t>келетон.Бобсле</a:t>
            </a:r>
            <a:r>
              <a:rPr lang="ru-RU" sz="5400" dirty="0" err="1" smtClean="0">
                <a:solidFill>
                  <a:schemeClr val="bg1"/>
                </a:solidFill>
              </a:rPr>
              <a:t>й</a:t>
            </a:r>
            <a:r>
              <a:rPr lang="ru-RU" sz="5400" dirty="0" smtClean="0">
                <a:solidFill>
                  <a:schemeClr val="bg1"/>
                </a:solidFill>
              </a:rPr>
              <a:t>: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3500430" y="1285860"/>
            <a:ext cx="11461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1,1</a:t>
            </a:r>
          </a:p>
        </p:txBody>
      </p:sp>
      <p:pic>
        <p:nvPicPr>
          <p:cNvPr id="23554" name="Picture 2" descr="http://allday.ru/uploads/posts/2009-11/1259438849_ne-003-snegovi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928670"/>
            <a:ext cx="1214437" cy="141605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</p:pic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1500166" y="2357430"/>
            <a:ext cx="1531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10,2</a:t>
            </a:r>
          </a:p>
        </p:txBody>
      </p:sp>
      <p:pic>
        <p:nvPicPr>
          <p:cNvPr id="11269" name="Picture 2" descr="http://allday.ru/uploads/posts/2009-11/1259438849_ne-003-snegovi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000240"/>
            <a:ext cx="1214438" cy="131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Box 9"/>
          <p:cNvSpPr txBox="1">
            <a:spLocks noChangeArrowheads="1"/>
          </p:cNvSpPr>
          <p:nvPr/>
        </p:nvSpPr>
        <p:spPr bwMode="auto">
          <a:xfrm>
            <a:off x="928662" y="3714752"/>
            <a:ext cx="1531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2,23</a:t>
            </a:r>
          </a:p>
        </p:txBody>
      </p:sp>
      <p:pic>
        <p:nvPicPr>
          <p:cNvPr id="11271" name="Picture 4" descr="http://allday.ru/uploads/posts/2009-11/1259438849_ne-003-snegovi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3357562"/>
            <a:ext cx="128587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TextBox 11"/>
          <p:cNvSpPr txBox="1">
            <a:spLocks noChangeArrowheads="1"/>
          </p:cNvSpPr>
          <p:nvPr/>
        </p:nvSpPr>
        <p:spPr bwMode="auto">
          <a:xfrm>
            <a:off x="3214678" y="4929198"/>
            <a:ext cx="11461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0,1</a:t>
            </a:r>
          </a:p>
        </p:txBody>
      </p:sp>
      <p:pic>
        <p:nvPicPr>
          <p:cNvPr id="11270" name="Picture 2" descr="http://allday.ru/uploads/posts/2009-11/1259438849_ne-003-snegovi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4572008"/>
            <a:ext cx="12858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учитель года\картинка\сани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3143248"/>
            <a:ext cx="2643174" cy="246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обои для рабочего стола: Скелетон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72330" y="0"/>
            <a:ext cx="207167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 Картинка 10. Бобслей. Зимний олимпийский вид спорта, представляющий собой скоростной спуск с гор по специально оборудованным ледовым трассам на управляемых санях — бобах. ">
            <a:hlinkClick r:id="rId8"/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1857356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2484438" y="1196975"/>
            <a:ext cx="4176712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endParaRPr lang="ru-RU" sz="2800" kern="10" dirty="0">
              <a:ln w="317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66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28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"</a:t>
            </a:r>
            <a:r>
              <a:rPr lang="ru-RU" sz="2800" dirty="0"/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Влучний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стрілець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"</a:t>
            </a:r>
            <a:endParaRPr lang="ru-RU" sz="2800" kern="10" dirty="0">
              <a:ln w="317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66"/>
              </a:solidFill>
              <a:latin typeface="Times New Roman"/>
              <a:cs typeface="Times New Roman"/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84213" y="2276475"/>
            <a:ext cx="3729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/>
              <a:t>1) 2,31 + (7,65 + 8,69)</a:t>
            </a:r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6300788" y="2781300"/>
            <a:ext cx="2303462" cy="2232025"/>
          </a:xfrm>
          <a:prstGeom prst="ellipse">
            <a:avLst/>
          </a:prstGeom>
          <a:solidFill>
            <a:srgbClr val="CC99FF"/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6659563" y="3141663"/>
            <a:ext cx="1512887" cy="1511300"/>
          </a:xfrm>
          <a:prstGeom prst="ellipse">
            <a:avLst/>
          </a:prstGeom>
          <a:solidFill>
            <a:srgbClr val="CC99FF"/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7019925" y="3500438"/>
            <a:ext cx="792163" cy="863600"/>
          </a:xfrm>
          <a:prstGeom prst="ellipse">
            <a:avLst/>
          </a:prstGeom>
          <a:solidFill>
            <a:srgbClr val="CC99FF"/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/>
              <a:t>10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7235825" y="31162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9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7235825" y="275590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8</a:t>
            </a:r>
          </a:p>
        </p:txBody>
      </p:sp>
      <p:pic>
        <p:nvPicPr>
          <p:cNvPr id="11277" name="Picture 13" descr="arr16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0" y="3213100"/>
            <a:ext cx="3384550" cy="720725"/>
          </a:xfrm>
          <a:prstGeom prst="rect">
            <a:avLst/>
          </a:prstGeom>
          <a:noFill/>
        </p:spPr>
      </p:pic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900113" y="3429000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19,65</a:t>
            </a:r>
          </a:p>
        </p:txBody>
      </p:sp>
      <p:pic>
        <p:nvPicPr>
          <p:cNvPr id="11279" name="Picture 15" descr="arr16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179388" y="4868863"/>
            <a:ext cx="3529012" cy="792162"/>
          </a:xfrm>
          <a:prstGeom prst="rect">
            <a:avLst/>
          </a:prstGeom>
          <a:noFill/>
        </p:spPr>
      </p:pic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1116013" y="5084763"/>
            <a:ext cx="755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17,65</a:t>
            </a:r>
          </a:p>
        </p:txBody>
      </p:sp>
      <p:pic>
        <p:nvPicPr>
          <p:cNvPr id="11281" name="Picture 17" descr="arr1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2484438" y="3644900"/>
            <a:ext cx="3384550" cy="752475"/>
          </a:xfrm>
          <a:prstGeom prst="rect">
            <a:avLst/>
          </a:prstGeom>
          <a:noFill/>
        </p:spPr>
      </p:pic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3419475" y="3860800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18,65</a:t>
            </a:r>
          </a:p>
        </p:txBody>
      </p:sp>
      <p:sp>
        <p:nvSpPr>
          <p:cNvPr id="17" name="TextBox 30"/>
          <p:cNvSpPr txBox="1">
            <a:spLocks noChangeArrowheads="1"/>
          </p:cNvSpPr>
          <p:nvPr/>
        </p:nvSpPr>
        <p:spPr bwMode="auto">
          <a:xfrm>
            <a:off x="2071670" y="0"/>
            <a:ext cx="40338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dirty="0" err="1" smtClean="0">
                <a:solidFill>
                  <a:schemeClr val="bg1"/>
                </a:solidFill>
              </a:rPr>
              <a:t>Біатлон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6" name="image" descr="http://storage.pressfoto.ru/2010.08/2677386437b69c24c398c4c9f11483570e27a9801b_s.jpg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3372" y="0"/>
            <a:ext cx="1190628" cy="1504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обои &lt;b&gt;Биатлон&lt;/b&gt; фото">
            <a:hlinkClick r:id="rId6" tooltip="&quot;обои &lt;b&gt;Биатлон&lt;/b&gt; фото&quot;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2000232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41 -0.01273 L 0.21459 -0.0127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32 -0.01597 L 0.20868 -0.01597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39750" y="1773238"/>
            <a:ext cx="46593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2) 14,537 – (2,237 + 5,9)</a:t>
            </a:r>
          </a:p>
        </p:txBody>
      </p:sp>
      <p:pic>
        <p:nvPicPr>
          <p:cNvPr id="12294" name="Picture 6" descr="arr16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395288" y="2781300"/>
            <a:ext cx="3529012" cy="719138"/>
          </a:xfrm>
          <a:prstGeom prst="rect">
            <a:avLst/>
          </a:prstGeom>
          <a:noFill/>
        </p:spPr>
      </p:pic>
      <p:pic>
        <p:nvPicPr>
          <p:cNvPr id="12295" name="Picture 7" descr="arr16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2411413" y="3573463"/>
            <a:ext cx="3313112" cy="719137"/>
          </a:xfrm>
          <a:prstGeom prst="rect">
            <a:avLst/>
          </a:prstGeom>
          <a:noFill/>
        </p:spPr>
      </p:pic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6300788" y="2781300"/>
            <a:ext cx="2303462" cy="2232025"/>
          </a:xfrm>
          <a:prstGeom prst="ellipse">
            <a:avLst/>
          </a:prstGeom>
          <a:solidFill>
            <a:srgbClr val="CC99FF"/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6659563" y="3141663"/>
            <a:ext cx="1512887" cy="1511300"/>
          </a:xfrm>
          <a:prstGeom prst="ellipse">
            <a:avLst/>
          </a:prstGeom>
          <a:solidFill>
            <a:srgbClr val="CC99FF"/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298" name="Oval 10"/>
          <p:cNvSpPr>
            <a:spLocks noChangeArrowheads="1"/>
          </p:cNvSpPr>
          <p:nvPr/>
        </p:nvSpPr>
        <p:spPr bwMode="auto">
          <a:xfrm>
            <a:off x="7019925" y="3500438"/>
            <a:ext cx="792163" cy="863600"/>
          </a:xfrm>
          <a:prstGeom prst="ellipse">
            <a:avLst/>
          </a:prstGeom>
          <a:solidFill>
            <a:srgbClr val="CC99FF"/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/>
              <a:t>10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7235825" y="31162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9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7235825" y="275590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8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455738" y="2944813"/>
            <a:ext cx="501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6,7</a:t>
            </a: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3471863" y="3736975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7,4</a:t>
            </a:r>
          </a:p>
        </p:txBody>
      </p:sp>
      <p:pic>
        <p:nvPicPr>
          <p:cNvPr id="12293" name="Picture 5" descr="arr1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323850" y="4508500"/>
            <a:ext cx="3490913" cy="792163"/>
          </a:xfrm>
          <a:prstGeom prst="rect">
            <a:avLst/>
          </a:prstGeom>
          <a:noFill/>
        </p:spPr>
      </p:pic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1476375" y="47244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6,4</a:t>
            </a:r>
          </a:p>
        </p:txBody>
      </p:sp>
      <p:sp>
        <p:nvSpPr>
          <p:cNvPr id="16" name="WordArt 5"/>
          <p:cNvSpPr>
            <a:spLocks noChangeArrowheads="1" noChangeShapeType="1" noTextEdit="1"/>
          </p:cNvSpPr>
          <p:nvPr/>
        </p:nvSpPr>
        <p:spPr bwMode="auto">
          <a:xfrm>
            <a:off x="2500298" y="714356"/>
            <a:ext cx="4176712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endParaRPr lang="ru-RU" sz="2800" kern="10" dirty="0">
              <a:ln w="317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66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28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"</a:t>
            </a:r>
            <a:r>
              <a:rPr lang="ru-RU" sz="2800" dirty="0"/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Влучний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стрілець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"</a:t>
            </a:r>
            <a:endParaRPr lang="ru-RU" sz="2800" kern="10" dirty="0">
              <a:ln w="317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66"/>
              </a:solidFill>
              <a:latin typeface="Times New Roman"/>
              <a:cs typeface="Times New Roman"/>
            </a:endParaRPr>
          </a:p>
        </p:txBody>
      </p:sp>
      <p:pic>
        <p:nvPicPr>
          <p:cNvPr id="15" name="image" descr="http://storage.pressfoto.ru/2010.08/2677386437b69c24c398c4c9f11483570e27a9801b_s.jpg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3372" y="0"/>
            <a:ext cx="1190628" cy="1504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обои &lt;b&gt;Биатлон&lt;/b&gt; фото">
            <a:hlinkClick r:id="rId6" tooltip="&quot;обои &lt;b&gt;Биатлон&lt;/b&gt; фото&quot;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2000232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44444E-6 -3.7037E-6 L 0.47239 -0.13634 " pathEditMode="relative" ptsTypes="AA">
                                      <p:cBhvr>
                                        <p:cTn id="6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6 0.00486 L 0.47656 -0.12106 " pathEditMode="relative" ptsTypes="AA">
                                      <p:cBhvr>
                                        <p:cTn id="8" dur="2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755650" y="1557338"/>
            <a:ext cx="53355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3) (24,302 + 17,879) – 1,302</a:t>
            </a:r>
          </a:p>
        </p:txBody>
      </p:sp>
      <p:sp>
        <p:nvSpPr>
          <p:cNvPr id="13327" name="Oval 15"/>
          <p:cNvSpPr>
            <a:spLocks noChangeArrowheads="1"/>
          </p:cNvSpPr>
          <p:nvPr/>
        </p:nvSpPr>
        <p:spPr bwMode="auto">
          <a:xfrm>
            <a:off x="6227763" y="2565400"/>
            <a:ext cx="2303462" cy="2232025"/>
          </a:xfrm>
          <a:prstGeom prst="ellipse">
            <a:avLst/>
          </a:prstGeom>
          <a:solidFill>
            <a:srgbClr val="CC99FF"/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3328" name="Oval 16"/>
          <p:cNvSpPr>
            <a:spLocks noChangeArrowheads="1"/>
          </p:cNvSpPr>
          <p:nvPr/>
        </p:nvSpPr>
        <p:spPr bwMode="auto">
          <a:xfrm>
            <a:off x="6586538" y="2925763"/>
            <a:ext cx="1512887" cy="1511300"/>
          </a:xfrm>
          <a:prstGeom prst="ellipse">
            <a:avLst/>
          </a:prstGeom>
          <a:solidFill>
            <a:srgbClr val="CC99FF"/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3329" name="Oval 17"/>
          <p:cNvSpPr>
            <a:spLocks noChangeArrowheads="1"/>
          </p:cNvSpPr>
          <p:nvPr/>
        </p:nvSpPr>
        <p:spPr bwMode="auto">
          <a:xfrm>
            <a:off x="6946900" y="3284538"/>
            <a:ext cx="792163" cy="863600"/>
          </a:xfrm>
          <a:prstGeom prst="ellipse">
            <a:avLst/>
          </a:prstGeom>
          <a:solidFill>
            <a:srgbClr val="CC99FF"/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/>
              <a:t>10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7162800" y="29003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9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7162800" y="254000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8</a:t>
            </a:r>
          </a:p>
        </p:txBody>
      </p:sp>
      <p:pic>
        <p:nvPicPr>
          <p:cNvPr id="13332" name="Picture 20" descr="arr1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179388" y="2565400"/>
            <a:ext cx="3529012" cy="719138"/>
          </a:xfrm>
          <a:prstGeom prst="rect">
            <a:avLst/>
          </a:prstGeom>
          <a:noFill/>
        </p:spPr>
      </p:pic>
      <p:pic>
        <p:nvPicPr>
          <p:cNvPr id="13333" name="Picture 21" descr="arr16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179388" y="4149725"/>
            <a:ext cx="3529012" cy="719138"/>
          </a:xfrm>
          <a:prstGeom prst="rect">
            <a:avLst/>
          </a:prstGeom>
          <a:noFill/>
        </p:spPr>
      </p:pic>
      <p:pic>
        <p:nvPicPr>
          <p:cNvPr id="13334" name="Picture 22" descr="arr16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1835150" y="3357563"/>
            <a:ext cx="3529013" cy="719137"/>
          </a:xfrm>
          <a:prstGeom prst="rect">
            <a:avLst/>
          </a:prstGeom>
          <a:noFill/>
        </p:spPr>
      </p:pic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40,879</a:t>
            </a: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1042988" y="4292600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4,0879</a:t>
            </a:r>
          </a:p>
        </p:txBody>
      </p:sp>
      <p:sp>
        <p:nvSpPr>
          <p:cNvPr id="13337" name="Text Box 25"/>
          <p:cNvSpPr txBox="1">
            <a:spLocks noChangeArrowheads="1"/>
          </p:cNvSpPr>
          <p:nvPr/>
        </p:nvSpPr>
        <p:spPr bwMode="auto">
          <a:xfrm>
            <a:off x="2700338" y="35004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41,879</a:t>
            </a:r>
          </a:p>
        </p:txBody>
      </p:sp>
      <p:sp>
        <p:nvSpPr>
          <p:cNvPr id="15" name="WordArt 5"/>
          <p:cNvSpPr>
            <a:spLocks noChangeArrowheads="1" noChangeShapeType="1" noTextEdit="1"/>
          </p:cNvSpPr>
          <p:nvPr/>
        </p:nvSpPr>
        <p:spPr bwMode="auto">
          <a:xfrm>
            <a:off x="2571736" y="571480"/>
            <a:ext cx="4176712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endParaRPr lang="ru-RU" sz="2800" kern="10" dirty="0">
              <a:ln w="317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66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28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"</a:t>
            </a:r>
            <a:r>
              <a:rPr lang="ru-RU" sz="2800" dirty="0"/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Влучний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стрілець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"</a:t>
            </a:r>
            <a:endParaRPr lang="ru-RU" sz="2800" kern="10" dirty="0">
              <a:ln w="317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66"/>
              </a:solidFill>
              <a:latin typeface="Times New Roman"/>
              <a:cs typeface="Times New Roman"/>
            </a:endParaRPr>
          </a:p>
        </p:txBody>
      </p:sp>
      <p:pic>
        <p:nvPicPr>
          <p:cNvPr id="16" name="image" descr="http://storage.pressfoto.ru/2010.08/2677386437b69c24c398c4c9f11483570e27a9801b_s.jpg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3372" y="0"/>
            <a:ext cx="1190628" cy="1504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обои &lt;b&gt;Биатлон&lt;/b&gt; фото">
            <a:hlinkClick r:id="rId6" tooltip="&quot;обои &lt;b&gt;Биатлон&lt;/b&gt; фото&quot;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2000232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111E-6 L 0.4724 0.11551 " pathEditMode="relative" ptsTypes="AA">
                                      <p:cBhvr>
                                        <p:cTn id="6" dur="2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16 0.00486 L 0.47934 0.1099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0" y="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57"/>
          <p:cNvSpPr>
            <a:spLocks noChangeArrowheads="1"/>
          </p:cNvSpPr>
          <p:nvPr/>
        </p:nvSpPr>
        <p:spPr bwMode="auto">
          <a:xfrm>
            <a:off x="571500" y="1714500"/>
            <a:ext cx="8247063" cy="3586163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5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err="1" smtClean="0">
                <a:solidFill>
                  <a:schemeClr val="bg1"/>
                </a:solidFill>
              </a:rPr>
              <a:t>Керлінг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(</a:t>
            </a:r>
            <a:r>
              <a:rPr lang="ru-RU" sz="2400" b="1" dirty="0" err="1" smtClean="0">
                <a:solidFill>
                  <a:schemeClr val="bg1"/>
                </a:solidFill>
              </a:rPr>
              <a:t>графічний</a:t>
            </a:r>
            <a:r>
              <a:rPr lang="ru-RU" sz="2400" b="1" dirty="0" smtClean="0">
                <a:solidFill>
                  <a:schemeClr val="bg1"/>
                </a:solidFill>
              </a:rPr>
              <a:t> диктант</a:t>
            </a:r>
            <a:r>
              <a:rPr lang="ru-RU" sz="3200" b="1" dirty="0" smtClean="0">
                <a:solidFill>
                  <a:schemeClr val="bg1"/>
                </a:solidFill>
              </a:rPr>
              <a:t>)</a:t>
            </a:r>
          </a:p>
        </p:txBody>
      </p:sp>
      <p:grpSp>
        <p:nvGrpSpPr>
          <p:cNvPr id="2" name="Group 156"/>
          <p:cNvGrpSpPr>
            <a:grpSpLocks/>
          </p:cNvGrpSpPr>
          <p:nvPr/>
        </p:nvGrpSpPr>
        <p:grpSpPr bwMode="auto">
          <a:xfrm>
            <a:off x="755650" y="1916113"/>
            <a:ext cx="7977188" cy="3105150"/>
            <a:chOff x="476" y="1117"/>
            <a:chExt cx="5025" cy="1956"/>
          </a:xfrm>
        </p:grpSpPr>
        <p:grpSp>
          <p:nvGrpSpPr>
            <p:cNvPr id="3" name="Group 155"/>
            <p:cNvGrpSpPr>
              <a:grpSpLocks/>
            </p:cNvGrpSpPr>
            <p:nvPr/>
          </p:nvGrpSpPr>
          <p:grpSpPr bwMode="auto">
            <a:xfrm>
              <a:off x="521" y="1117"/>
              <a:ext cx="1761" cy="367"/>
              <a:chOff x="476" y="1015"/>
              <a:chExt cx="1761" cy="367"/>
            </a:xfrm>
          </p:grpSpPr>
          <p:sp>
            <p:nvSpPr>
              <p:cNvPr id="1106" name="Text Box 14"/>
              <p:cNvSpPr txBox="1">
                <a:spLocks noChangeArrowheads="1"/>
              </p:cNvSpPr>
              <p:nvPr/>
            </p:nvSpPr>
            <p:spPr bwMode="auto">
              <a:xfrm>
                <a:off x="476" y="1017"/>
                <a:ext cx="1177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>
                    <a:solidFill>
                      <a:srgbClr val="0070C0"/>
                    </a:solidFill>
                  </a:rPr>
                  <a:t>1)</a:t>
                </a:r>
                <a:r>
                  <a:rPr lang="ru-RU" sz="3200" i="1">
                    <a:solidFill>
                      <a:srgbClr val="0070C0"/>
                    </a:solidFill>
                  </a:rPr>
                  <a:t> 12 ,88</a:t>
                </a:r>
                <a:r>
                  <a:rPr lang="ru-RU" sz="2400" i="1">
                    <a:solidFill>
                      <a:srgbClr val="0070C0"/>
                    </a:solidFill>
                  </a:rPr>
                  <a:t> </a:t>
                </a:r>
              </a:p>
            </p:txBody>
          </p:sp>
          <p:sp>
            <p:nvSpPr>
              <p:cNvPr id="1107" name="Line 16"/>
              <p:cNvSpPr>
                <a:spLocks noChangeShapeType="1"/>
              </p:cNvSpPr>
              <p:nvPr/>
            </p:nvSpPr>
            <p:spPr bwMode="auto">
              <a:xfrm>
                <a:off x="1134" y="1087"/>
                <a:ext cx="0" cy="23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8" name="Line 17"/>
              <p:cNvSpPr>
                <a:spLocks noChangeShapeType="1"/>
              </p:cNvSpPr>
              <p:nvPr/>
            </p:nvSpPr>
            <p:spPr bwMode="auto">
              <a:xfrm>
                <a:off x="1292" y="1298"/>
                <a:ext cx="137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aphicFrame>
            <p:nvGraphicFramePr>
              <p:cNvPr id="1035" name="Object 20"/>
              <p:cNvGraphicFramePr>
                <a:graphicFrameLocks noChangeAspect="1"/>
              </p:cNvGraphicFramePr>
              <p:nvPr/>
            </p:nvGraphicFramePr>
            <p:xfrm>
              <a:off x="1652" y="1052"/>
              <a:ext cx="330" cy="24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4250" name="Формула" r:id="rId4" imgW="126720" imgH="126720" progId="Equation.3">
                      <p:embed/>
                    </p:oleObj>
                  </mc:Choice>
                  <mc:Fallback>
                    <p:oleObj name="Формула" r:id="rId4" imgW="126720" imgH="126720" progId="Equation.3">
                      <p:embed/>
                      <p:pic>
                        <p:nvPicPr>
                          <p:cNvPr id="0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52" y="1052"/>
                            <a:ext cx="330" cy="24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09" name="Text Box 23"/>
              <p:cNvSpPr txBox="1">
                <a:spLocks noChangeArrowheads="1"/>
              </p:cNvSpPr>
              <p:nvPr/>
            </p:nvSpPr>
            <p:spPr bwMode="auto">
              <a:xfrm>
                <a:off x="1837" y="1015"/>
                <a:ext cx="40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i="1">
                    <a:solidFill>
                      <a:srgbClr val="FF0000"/>
                    </a:solidFill>
                  </a:rPr>
                  <a:t>13</a:t>
                </a:r>
              </a:p>
            </p:txBody>
          </p:sp>
        </p:grpSp>
        <p:grpSp>
          <p:nvGrpSpPr>
            <p:cNvPr id="4" name="Group 154"/>
            <p:cNvGrpSpPr>
              <a:grpSpLocks/>
            </p:cNvGrpSpPr>
            <p:nvPr/>
          </p:nvGrpSpPr>
          <p:grpSpPr bwMode="auto">
            <a:xfrm>
              <a:off x="521" y="1525"/>
              <a:ext cx="1638" cy="365"/>
              <a:chOff x="476" y="1477"/>
              <a:chExt cx="1638" cy="365"/>
            </a:xfrm>
          </p:grpSpPr>
          <p:sp>
            <p:nvSpPr>
              <p:cNvPr id="1102" name="Text Box 26"/>
              <p:cNvSpPr txBox="1">
                <a:spLocks noChangeArrowheads="1"/>
              </p:cNvSpPr>
              <p:nvPr/>
            </p:nvSpPr>
            <p:spPr bwMode="auto">
              <a:xfrm>
                <a:off x="476" y="1477"/>
                <a:ext cx="982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>
                    <a:solidFill>
                      <a:srgbClr val="0070C0"/>
                    </a:solidFill>
                  </a:rPr>
                  <a:t>2) 3,0 8</a:t>
                </a:r>
              </a:p>
            </p:txBody>
          </p:sp>
          <p:graphicFrame>
            <p:nvGraphicFramePr>
              <p:cNvPr id="1034" name="Object 41"/>
              <p:cNvGraphicFramePr>
                <a:graphicFrameLocks noChangeAspect="1"/>
              </p:cNvGraphicFramePr>
              <p:nvPr/>
            </p:nvGraphicFramePr>
            <p:xfrm>
              <a:off x="1383" y="1523"/>
              <a:ext cx="454" cy="3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4251" name="Формула" r:id="rId6" imgW="126720" imgH="126720" progId="Equation.3">
                      <p:embed/>
                    </p:oleObj>
                  </mc:Choice>
                  <mc:Fallback>
                    <p:oleObj name="Формула" r:id="rId6" imgW="126720" imgH="126720" progId="Equation.3">
                      <p:embed/>
                      <p:pic>
                        <p:nvPicPr>
                          <p:cNvPr id="0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83" y="1523"/>
                            <a:ext cx="454" cy="30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03" name="Text Box 45"/>
              <p:cNvSpPr txBox="1">
                <a:spLocks noChangeArrowheads="1"/>
              </p:cNvSpPr>
              <p:nvPr/>
            </p:nvSpPr>
            <p:spPr bwMode="auto">
              <a:xfrm>
                <a:off x="1643" y="1477"/>
                <a:ext cx="471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i="1">
                    <a:solidFill>
                      <a:srgbClr val="FF0000"/>
                    </a:solidFill>
                  </a:rPr>
                  <a:t>3,1</a:t>
                </a:r>
              </a:p>
            </p:txBody>
          </p:sp>
          <p:sp>
            <p:nvSpPr>
              <p:cNvPr id="1104" name="Line 53"/>
              <p:cNvSpPr>
                <a:spLocks noChangeShapeType="1"/>
              </p:cNvSpPr>
              <p:nvPr/>
            </p:nvSpPr>
            <p:spPr bwMode="auto">
              <a:xfrm>
                <a:off x="1202" y="1508"/>
                <a:ext cx="0" cy="31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5" name="Line 54"/>
              <p:cNvSpPr>
                <a:spLocks noChangeShapeType="1"/>
              </p:cNvSpPr>
              <p:nvPr/>
            </p:nvSpPr>
            <p:spPr bwMode="auto">
              <a:xfrm>
                <a:off x="1247" y="1780"/>
                <a:ext cx="13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65" name="Line 58"/>
            <p:cNvSpPr>
              <a:spLocks noChangeShapeType="1"/>
            </p:cNvSpPr>
            <p:nvPr/>
          </p:nvSpPr>
          <p:spPr bwMode="auto">
            <a:xfrm>
              <a:off x="3515" y="1570"/>
              <a:ext cx="0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153"/>
            <p:cNvGrpSpPr>
              <a:grpSpLocks/>
            </p:cNvGrpSpPr>
            <p:nvPr/>
          </p:nvGrpSpPr>
          <p:grpSpPr bwMode="auto">
            <a:xfrm>
              <a:off x="498" y="1888"/>
              <a:ext cx="1928" cy="408"/>
              <a:chOff x="476" y="1797"/>
              <a:chExt cx="1928" cy="408"/>
            </a:xfrm>
          </p:grpSpPr>
          <p:sp>
            <p:nvSpPr>
              <p:cNvPr id="1098" name="Text Box 56"/>
              <p:cNvSpPr txBox="1">
                <a:spLocks noChangeArrowheads="1"/>
              </p:cNvSpPr>
              <p:nvPr/>
            </p:nvSpPr>
            <p:spPr bwMode="auto">
              <a:xfrm>
                <a:off x="476" y="1797"/>
                <a:ext cx="1315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3200">
                    <a:solidFill>
                      <a:srgbClr val="0070C0"/>
                    </a:solidFill>
                  </a:rPr>
                  <a:t>3) 0,78 9</a:t>
                </a:r>
              </a:p>
            </p:txBody>
          </p:sp>
          <p:sp>
            <p:nvSpPr>
              <p:cNvPr id="1099" name="Line 57"/>
              <p:cNvSpPr>
                <a:spLocks noChangeShapeType="1"/>
              </p:cNvSpPr>
              <p:nvPr/>
            </p:nvSpPr>
            <p:spPr bwMode="auto">
              <a:xfrm>
                <a:off x="1338" y="1842"/>
                <a:ext cx="0" cy="31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0" name="Line 59"/>
              <p:cNvSpPr>
                <a:spLocks noChangeShapeType="1"/>
              </p:cNvSpPr>
              <p:nvPr/>
            </p:nvSpPr>
            <p:spPr bwMode="auto">
              <a:xfrm>
                <a:off x="1429" y="2115"/>
                <a:ext cx="13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aphicFrame>
            <p:nvGraphicFramePr>
              <p:cNvPr id="1033" name="Object 62"/>
              <p:cNvGraphicFramePr>
                <a:graphicFrameLocks noChangeAspect="1"/>
              </p:cNvGraphicFramePr>
              <p:nvPr/>
            </p:nvGraphicFramePr>
            <p:xfrm>
              <a:off x="1519" y="1842"/>
              <a:ext cx="408" cy="3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4252" name="Формула" r:id="rId8" imgW="126720" imgH="126720" progId="Equation.3">
                      <p:embed/>
                    </p:oleObj>
                  </mc:Choice>
                  <mc:Fallback>
                    <p:oleObj name="Формула" r:id="rId8" imgW="126720" imgH="126720" progId="Equation.3">
                      <p:embed/>
                      <p:pic>
                        <p:nvPicPr>
                          <p:cNvPr id="0" name="Object 6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19" y="1842"/>
                            <a:ext cx="408" cy="3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01" name="Text Box 64"/>
              <p:cNvSpPr txBox="1">
                <a:spLocks noChangeArrowheads="1"/>
              </p:cNvSpPr>
              <p:nvPr/>
            </p:nvSpPr>
            <p:spPr bwMode="auto">
              <a:xfrm>
                <a:off x="1791" y="1840"/>
                <a:ext cx="613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i="1">
                    <a:solidFill>
                      <a:srgbClr val="FF0000"/>
                    </a:solidFill>
                  </a:rPr>
                  <a:t>0,79</a:t>
                </a:r>
              </a:p>
            </p:txBody>
          </p:sp>
        </p:grpSp>
        <p:grpSp>
          <p:nvGrpSpPr>
            <p:cNvPr id="6" name="Group 152"/>
            <p:cNvGrpSpPr>
              <a:grpSpLocks/>
            </p:cNvGrpSpPr>
            <p:nvPr/>
          </p:nvGrpSpPr>
          <p:grpSpPr bwMode="auto">
            <a:xfrm>
              <a:off x="476" y="2298"/>
              <a:ext cx="1256" cy="406"/>
              <a:chOff x="476" y="2113"/>
              <a:chExt cx="1256" cy="406"/>
            </a:xfrm>
          </p:grpSpPr>
          <p:sp>
            <p:nvSpPr>
              <p:cNvPr id="1093" name="Text Box 65"/>
              <p:cNvSpPr txBox="1">
                <a:spLocks noChangeArrowheads="1"/>
              </p:cNvSpPr>
              <p:nvPr/>
            </p:nvSpPr>
            <p:spPr bwMode="auto">
              <a:xfrm>
                <a:off x="554" y="2154"/>
                <a:ext cx="11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ru-RU" sz="3200" i="1">
                  <a:solidFill>
                    <a:schemeClr val="bg2"/>
                  </a:solidFill>
                </a:endParaRPr>
              </a:p>
            </p:txBody>
          </p:sp>
          <p:sp>
            <p:nvSpPr>
              <p:cNvPr id="1094" name="Text Box 66"/>
              <p:cNvSpPr txBox="1">
                <a:spLocks noChangeArrowheads="1"/>
              </p:cNvSpPr>
              <p:nvPr/>
            </p:nvSpPr>
            <p:spPr bwMode="auto">
              <a:xfrm>
                <a:off x="476" y="2115"/>
                <a:ext cx="769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>
                    <a:solidFill>
                      <a:srgbClr val="0070C0"/>
                    </a:solidFill>
                  </a:rPr>
                  <a:t>4) 9,8</a:t>
                </a:r>
              </a:p>
            </p:txBody>
          </p:sp>
          <p:sp>
            <p:nvSpPr>
              <p:cNvPr id="1095" name="Line 67"/>
              <p:cNvSpPr>
                <a:spLocks noChangeShapeType="1"/>
              </p:cNvSpPr>
              <p:nvPr/>
            </p:nvSpPr>
            <p:spPr bwMode="auto">
              <a:xfrm>
                <a:off x="975" y="2115"/>
                <a:ext cx="0" cy="31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6" name="Line 68"/>
              <p:cNvSpPr>
                <a:spLocks noChangeShapeType="1"/>
              </p:cNvSpPr>
              <p:nvPr/>
            </p:nvSpPr>
            <p:spPr bwMode="auto">
              <a:xfrm>
                <a:off x="1066" y="2432"/>
                <a:ext cx="13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aphicFrame>
            <p:nvGraphicFramePr>
              <p:cNvPr id="1032" name="Object 71"/>
              <p:cNvGraphicFramePr>
                <a:graphicFrameLocks noChangeAspect="1"/>
              </p:cNvGraphicFramePr>
              <p:nvPr/>
            </p:nvGraphicFramePr>
            <p:xfrm>
              <a:off x="1202" y="2160"/>
              <a:ext cx="292" cy="31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4253" name="Формула" r:id="rId10" imgW="126720" imgH="126720" progId="Equation.3">
                      <p:embed/>
                    </p:oleObj>
                  </mc:Choice>
                  <mc:Fallback>
                    <p:oleObj name="Формула" r:id="rId10" imgW="126720" imgH="126720" progId="Equation.3">
                      <p:embed/>
                      <p:pic>
                        <p:nvPicPr>
                          <p:cNvPr id="0" name="Object 7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02" y="2160"/>
                            <a:ext cx="292" cy="31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97" name="Text Box 73"/>
              <p:cNvSpPr txBox="1">
                <a:spLocks noChangeArrowheads="1"/>
              </p:cNvSpPr>
              <p:nvPr/>
            </p:nvSpPr>
            <p:spPr bwMode="auto">
              <a:xfrm>
                <a:off x="1474" y="2113"/>
                <a:ext cx="25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i="1">
                    <a:solidFill>
                      <a:srgbClr val="FF0000"/>
                    </a:solidFill>
                  </a:rPr>
                  <a:t>9</a:t>
                </a:r>
              </a:p>
            </p:txBody>
          </p:sp>
        </p:grpSp>
        <p:grpSp>
          <p:nvGrpSpPr>
            <p:cNvPr id="7" name="Group 151"/>
            <p:cNvGrpSpPr>
              <a:grpSpLocks/>
            </p:cNvGrpSpPr>
            <p:nvPr/>
          </p:nvGrpSpPr>
          <p:grpSpPr bwMode="auto">
            <a:xfrm>
              <a:off x="476" y="2704"/>
              <a:ext cx="1437" cy="369"/>
              <a:chOff x="476" y="2432"/>
              <a:chExt cx="1437" cy="369"/>
            </a:xfrm>
          </p:grpSpPr>
          <p:grpSp>
            <p:nvGrpSpPr>
              <p:cNvPr id="8" name="Group 150"/>
              <p:cNvGrpSpPr>
                <a:grpSpLocks/>
              </p:cNvGrpSpPr>
              <p:nvPr/>
            </p:nvGrpSpPr>
            <p:grpSpPr bwMode="auto">
              <a:xfrm>
                <a:off x="476" y="2432"/>
                <a:ext cx="1270" cy="369"/>
                <a:chOff x="476" y="2432"/>
                <a:chExt cx="1270" cy="369"/>
              </a:xfrm>
            </p:grpSpPr>
            <p:sp>
              <p:nvSpPr>
                <p:cNvPr id="1090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476" y="2432"/>
                  <a:ext cx="1043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3200">
                      <a:solidFill>
                        <a:srgbClr val="0070C0"/>
                      </a:solidFill>
                    </a:rPr>
                    <a:t>5) 0 ,21</a:t>
                  </a:r>
                </a:p>
              </p:txBody>
            </p:sp>
            <p:sp>
              <p:nvSpPr>
                <p:cNvPr id="1091" name="Line 75"/>
                <p:cNvSpPr>
                  <a:spLocks noChangeShapeType="1"/>
                </p:cNvSpPr>
                <p:nvPr/>
              </p:nvSpPr>
              <p:spPr bwMode="auto">
                <a:xfrm>
                  <a:off x="975" y="2478"/>
                  <a:ext cx="0" cy="318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92" name="Line 76"/>
                <p:cNvSpPr>
                  <a:spLocks noChangeShapeType="1"/>
                </p:cNvSpPr>
                <p:nvPr/>
              </p:nvSpPr>
              <p:spPr bwMode="auto">
                <a:xfrm>
                  <a:off x="1111" y="2750"/>
                  <a:ext cx="1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aphicFrame>
              <p:nvGraphicFramePr>
                <p:cNvPr id="1031" name="Object 77"/>
                <p:cNvGraphicFramePr>
                  <a:graphicFrameLocks noChangeAspect="1"/>
                </p:cNvGraphicFramePr>
                <p:nvPr/>
              </p:nvGraphicFramePr>
              <p:xfrm>
                <a:off x="1383" y="2478"/>
                <a:ext cx="363" cy="32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94254" name="Формула" r:id="rId12" imgW="126720" imgH="126720" progId="Equation.3">
                        <p:embed/>
                      </p:oleObj>
                    </mc:Choice>
                    <mc:Fallback>
                      <p:oleObj name="Формула" r:id="rId12" imgW="126720" imgH="126720" progId="Equation.3">
                        <p:embed/>
                        <p:pic>
                          <p:nvPicPr>
                            <p:cNvPr id="0" name="Object 7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383" y="2478"/>
                              <a:ext cx="363" cy="32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tx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089" name="Text Box 79"/>
              <p:cNvSpPr txBox="1">
                <a:spLocks noChangeArrowheads="1"/>
              </p:cNvSpPr>
              <p:nvPr/>
            </p:nvSpPr>
            <p:spPr bwMode="auto">
              <a:xfrm>
                <a:off x="1655" y="2432"/>
                <a:ext cx="25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i="1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sp>
          <p:nvSpPr>
            <p:cNvPr id="1069" name="Text Box 80"/>
            <p:cNvSpPr txBox="1">
              <a:spLocks noChangeArrowheads="1"/>
            </p:cNvSpPr>
            <p:nvPr/>
          </p:nvSpPr>
          <p:spPr bwMode="auto">
            <a:xfrm>
              <a:off x="2971" y="1117"/>
              <a:ext cx="112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>
                  <a:solidFill>
                    <a:srgbClr val="0070C0"/>
                  </a:solidFill>
                </a:rPr>
                <a:t>6) 0,6 93</a:t>
              </a:r>
            </a:p>
          </p:txBody>
        </p:sp>
        <p:sp>
          <p:nvSpPr>
            <p:cNvPr id="1070" name="Line 89"/>
            <p:cNvSpPr>
              <a:spLocks noChangeShapeType="1"/>
            </p:cNvSpPr>
            <p:nvPr/>
          </p:nvSpPr>
          <p:spPr bwMode="auto">
            <a:xfrm>
              <a:off x="3742" y="1434"/>
              <a:ext cx="1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1" name="Line 90"/>
            <p:cNvSpPr>
              <a:spLocks noChangeShapeType="1"/>
            </p:cNvSpPr>
            <p:nvPr/>
          </p:nvSpPr>
          <p:spPr bwMode="auto">
            <a:xfrm>
              <a:off x="3696" y="1162"/>
              <a:ext cx="0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026" name="Object 91"/>
            <p:cNvGraphicFramePr>
              <a:graphicFrameLocks noChangeAspect="1"/>
            </p:cNvGraphicFramePr>
            <p:nvPr/>
          </p:nvGraphicFramePr>
          <p:xfrm>
            <a:off x="4014" y="1162"/>
            <a:ext cx="362" cy="3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55" name="Формула" r:id="rId14" imgW="126720" imgH="126720" progId="Equation.3">
                    <p:embed/>
                  </p:oleObj>
                </mc:Choice>
                <mc:Fallback>
                  <p:oleObj name="Формула" r:id="rId14" imgW="126720" imgH="126720" progId="Equation.3">
                    <p:embed/>
                    <p:pic>
                      <p:nvPicPr>
                        <p:cNvPr id="0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4" y="1162"/>
                          <a:ext cx="362" cy="3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2" name="Text Box 93"/>
            <p:cNvSpPr txBox="1">
              <a:spLocks noChangeArrowheads="1"/>
            </p:cNvSpPr>
            <p:nvPr/>
          </p:nvSpPr>
          <p:spPr bwMode="auto">
            <a:xfrm>
              <a:off x="4332" y="1117"/>
              <a:ext cx="47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i="1">
                  <a:solidFill>
                    <a:srgbClr val="FF0000"/>
                  </a:solidFill>
                </a:rPr>
                <a:t>0,7</a:t>
              </a:r>
            </a:p>
          </p:txBody>
        </p:sp>
        <p:sp>
          <p:nvSpPr>
            <p:cNvPr id="1073" name="Text Box 94"/>
            <p:cNvSpPr txBox="1">
              <a:spLocks noChangeArrowheads="1"/>
            </p:cNvSpPr>
            <p:nvPr/>
          </p:nvSpPr>
          <p:spPr bwMode="auto">
            <a:xfrm>
              <a:off x="3006" y="1525"/>
              <a:ext cx="112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>
                  <a:solidFill>
                    <a:srgbClr val="0070C0"/>
                  </a:solidFill>
                </a:rPr>
                <a:t>7) 8 ,044</a:t>
              </a:r>
            </a:p>
          </p:txBody>
        </p:sp>
        <p:sp>
          <p:nvSpPr>
            <p:cNvPr id="1074" name="Line 122"/>
            <p:cNvSpPr>
              <a:spLocks noChangeShapeType="1"/>
            </p:cNvSpPr>
            <p:nvPr/>
          </p:nvSpPr>
          <p:spPr bwMode="auto">
            <a:xfrm>
              <a:off x="3651" y="1842"/>
              <a:ext cx="1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027" name="Object 126"/>
            <p:cNvGraphicFramePr>
              <a:graphicFrameLocks noChangeAspect="1"/>
            </p:cNvGraphicFramePr>
            <p:nvPr/>
          </p:nvGraphicFramePr>
          <p:xfrm>
            <a:off x="4059" y="1556"/>
            <a:ext cx="363" cy="3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56" name="Формула" r:id="rId16" imgW="126720" imgH="126720" progId="Equation.3">
                    <p:embed/>
                  </p:oleObj>
                </mc:Choice>
                <mc:Fallback>
                  <p:oleObj name="Формула" r:id="rId16" imgW="126720" imgH="126720" progId="Equation.3">
                    <p:embed/>
                    <p:pic>
                      <p:nvPicPr>
                        <p:cNvPr id="0" name="Object 1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9" y="1556"/>
                          <a:ext cx="363" cy="3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5" name="Text Box 128"/>
            <p:cNvSpPr txBox="1">
              <a:spLocks noChangeArrowheads="1"/>
            </p:cNvSpPr>
            <p:nvPr/>
          </p:nvSpPr>
          <p:spPr bwMode="auto">
            <a:xfrm>
              <a:off x="4377" y="1525"/>
              <a:ext cx="61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i="1">
                  <a:solidFill>
                    <a:srgbClr val="FF0000"/>
                  </a:solidFill>
                </a:rPr>
                <a:t>8,04</a:t>
              </a:r>
            </a:p>
          </p:txBody>
        </p:sp>
        <p:sp>
          <p:nvSpPr>
            <p:cNvPr id="1076" name="Text Box 130"/>
            <p:cNvSpPr txBox="1">
              <a:spLocks noChangeArrowheads="1"/>
            </p:cNvSpPr>
            <p:nvPr/>
          </p:nvSpPr>
          <p:spPr bwMode="auto">
            <a:xfrm>
              <a:off x="2971" y="1933"/>
              <a:ext cx="119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>
                  <a:solidFill>
                    <a:srgbClr val="0070C0"/>
                  </a:solidFill>
                </a:rPr>
                <a:t>8) 5,69 8 </a:t>
              </a:r>
            </a:p>
          </p:txBody>
        </p:sp>
        <p:sp>
          <p:nvSpPr>
            <p:cNvPr id="1077" name="Line 131"/>
            <p:cNvSpPr>
              <a:spLocks noChangeShapeType="1"/>
            </p:cNvSpPr>
            <p:nvPr/>
          </p:nvSpPr>
          <p:spPr bwMode="auto">
            <a:xfrm>
              <a:off x="3923" y="2251"/>
              <a:ext cx="1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8" name="Line 132"/>
            <p:cNvSpPr>
              <a:spLocks noChangeShapeType="1"/>
            </p:cNvSpPr>
            <p:nvPr/>
          </p:nvSpPr>
          <p:spPr bwMode="auto">
            <a:xfrm>
              <a:off x="3833" y="1933"/>
              <a:ext cx="0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028" name="Object 133"/>
            <p:cNvGraphicFramePr>
              <a:graphicFrameLocks noChangeAspect="1"/>
            </p:cNvGraphicFramePr>
            <p:nvPr/>
          </p:nvGraphicFramePr>
          <p:xfrm>
            <a:off x="4059" y="1963"/>
            <a:ext cx="363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57" name="Формула" r:id="rId18" imgW="126720" imgH="126720" progId="Equation.3">
                    <p:embed/>
                  </p:oleObj>
                </mc:Choice>
                <mc:Fallback>
                  <p:oleObj name="Формула" r:id="rId18" imgW="126720" imgH="126720" progId="Equation.3">
                    <p:embed/>
                    <p:pic>
                      <p:nvPicPr>
                        <p:cNvPr id="0" name="Object 1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9" y="1963"/>
                          <a:ext cx="363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9" name="Text Box 136"/>
            <p:cNvSpPr txBox="1">
              <a:spLocks noChangeArrowheads="1"/>
            </p:cNvSpPr>
            <p:nvPr/>
          </p:nvSpPr>
          <p:spPr bwMode="auto">
            <a:xfrm>
              <a:off x="4364" y="1931"/>
              <a:ext cx="47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i="1">
                  <a:solidFill>
                    <a:srgbClr val="FF0000"/>
                  </a:solidFill>
                </a:rPr>
                <a:t>0,7</a:t>
              </a:r>
            </a:p>
          </p:txBody>
        </p:sp>
        <p:sp>
          <p:nvSpPr>
            <p:cNvPr id="1080" name="Text Box 137"/>
            <p:cNvSpPr txBox="1">
              <a:spLocks noChangeArrowheads="1"/>
            </p:cNvSpPr>
            <p:nvPr/>
          </p:nvSpPr>
          <p:spPr bwMode="auto">
            <a:xfrm>
              <a:off x="2971" y="2296"/>
              <a:ext cx="14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>
                  <a:solidFill>
                    <a:srgbClr val="0070C0"/>
                  </a:solidFill>
                </a:rPr>
                <a:t>9) 3,8754 2</a:t>
              </a:r>
            </a:p>
          </p:txBody>
        </p:sp>
        <p:sp>
          <p:nvSpPr>
            <p:cNvPr id="1081" name="Line 138"/>
            <p:cNvSpPr>
              <a:spLocks noChangeShapeType="1"/>
            </p:cNvSpPr>
            <p:nvPr/>
          </p:nvSpPr>
          <p:spPr bwMode="auto">
            <a:xfrm>
              <a:off x="4105" y="2341"/>
              <a:ext cx="0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2" name="Line 139"/>
            <p:cNvSpPr>
              <a:spLocks noChangeShapeType="1"/>
            </p:cNvSpPr>
            <p:nvPr/>
          </p:nvSpPr>
          <p:spPr bwMode="auto">
            <a:xfrm>
              <a:off x="4195" y="2614"/>
              <a:ext cx="1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029" name="Object 140"/>
            <p:cNvGraphicFramePr>
              <a:graphicFrameLocks noChangeAspect="1"/>
            </p:cNvGraphicFramePr>
            <p:nvPr/>
          </p:nvGraphicFramePr>
          <p:xfrm>
            <a:off x="4332" y="2341"/>
            <a:ext cx="499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58" name="Формула" r:id="rId20" imgW="126720" imgH="126720" progId="Equation.3">
                    <p:embed/>
                  </p:oleObj>
                </mc:Choice>
                <mc:Fallback>
                  <p:oleObj name="Формула" r:id="rId20" imgW="126720" imgH="126720" progId="Equation.3">
                    <p:embed/>
                    <p:pic>
                      <p:nvPicPr>
                        <p:cNvPr id="0" name="Object 1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2" y="2341"/>
                          <a:ext cx="499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3" name="Text Box 142"/>
            <p:cNvSpPr txBox="1">
              <a:spLocks noChangeArrowheads="1"/>
            </p:cNvSpPr>
            <p:nvPr/>
          </p:nvSpPr>
          <p:spPr bwMode="auto">
            <a:xfrm>
              <a:off x="4604" y="2341"/>
              <a:ext cx="89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i="1">
                  <a:solidFill>
                    <a:srgbClr val="FF0000"/>
                  </a:solidFill>
                </a:rPr>
                <a:t>3,8754</a:t>
              </a:r>
            </a:p>
          </p:txBody>
        </p:sp>
        <p:sp>
          <p:nvSpPr>
            <p:cNvPr id="1084" name="Text Box 143"/>
            <p:cNvSpPr txBox="1">
              <a:spLocks noChangeArrowheads="1"/>
            </p:cNvSpPr>
            <p:nvPr/>
          </p:nvSpPr>
          <p:spPr bwMode="auto">
            <a:xfrm>
              <a:off x="2835" y="2704"/>
              <a:ext cx="14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>
                  <a:solidFill>
                    <a:srgbClr val="0070C0"/>
                  </a:solidFill>
                </a:rPr>
                <a:t>10) 0,9 985</a:t>
              </a:r>
            </a:p>
          </p:txBody>
        </p:sp>
        <p:sp>
          <p:nvSpPr>
            <p:cNvPr id="1085" name="Line 144"/>
            <p:cNvSpPr>
              <a:spLocks noChangeShapeType="1"/>
            </p:cNvSpPr>
            <p:nvPr/>
          </p:nvSpPr>
          <p:spPr bwMode="auto">
            <a:xfrm>
              <a:off x="3696" y="2704"/>
              <a:ext cx="0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6" name="Line 145"/>
            <p:cNvSpPr>
              <a:spLocks noChangeShapeType="1"/>
            </p:cNvSpPr>
            <p:nvPr/>
          </p:nvSpPr>
          <p:spPr bwMode="auto">
            <a:xfrm>
              <a:off x="3742" y="3022"/>
              <a:ext cx="1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030" name="Object 146"/>
            <p:cNvGraphicFramePr>
              <a:graphicFrameLocks noChangeAspect="1"/>
            </p:cNvGraphicFramePr>
            <p:nvPr/>
          </p:nvGraphicFramePr>
          <p:xfrm>
            <a:off x="4195" y="2704"/>
            <a:ext cx="409" cy="3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59" name="Формула" r:id="rId22" imgW="126720" imgH="126720" progId="Equation.3">
                    <p:embed/>
                  </p:oleObj>
                </mc:Choice>
                <mc:Fallback>
                  <p:oleObj name="Формула" r:id="rId22" imgW="126720" imgH="126720" progId="Equation.3">
                    <p:embed/>
                    <p:pic>
                      <p:nvPicPr>
                        <p:cNvPr id="0" name="Object 1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5" y="2704"/>
                          <a:ext cx="409" cy="3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7" name="Text Box 148"/>
            <p:cNvSpPr txBox="1">
              <a:spLocks noChangeArrowheads="1"/>
            </p:cNvSpPr>
            <p:nvPr/>
          </p:nvSpPr>
          <p:spPr bwMode="auto">
            <a:xfrm>
              <a:off x="4500" y="265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i="1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9" name="Group 178"/>
          <p:cNvGrpSpPr>
            <a:grpSpLocks/>
          </p:cNvGrpSpPr>
          <p:nvPr/>
        </p:nvGrpSpPr>
        <p:grpSpPr bwMode="auto">
          <a:xfrm>
            <a:off x="357188" y="5221288"/>
            <a:ext cx="8320087" cy="646112"/>
            <a:chOff x="225" y="3475"/>
            <a:chExt cx="5241" cy="240"/>
          </a:xfrm>
        </p:grpSpPr>
        <p:sp>
          <p:nvSpPr>
            <p:cNvPr id="1046" name="Text Box 158"/>
            <p:cNvSpPr txBox="1">
              <a:spLocks noChangeArrowheads="1"/>
            </p:cNvSpPr>
            <p:nvPr/>
          </p:nvSpPr>
          <p:spPr bwMode="auto">
            <a:xfrm>
              <a:off x="225" y="3499"/>
              <a:ext cx="3914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dirty="0" err="1" smtClean="0"/>
                <a:t>Перевірка</a:t>
              </a:r>
              <a:r>
                <a:rPr lang="ru-RU" sz="3200" dirty="0"/>
                <a:t>: </a:t>
              </a:r>
            </a:p>
          </p:txBody>
        </p:sp>
        <p:sp>
          <p:nvSpPr>
            <p:cNvPr id="1047" name="Line 159"/>
            <p:cNvSpPr>
              <a:spLocks noChangeShapeType="1"/>
            </p:cNvSpPr>
            <p:nvPr/>
          </p:nvSpPr>
          <p:spPr bwMode="auto">
            <a:xfrm>
              <a:off x="1565" y="3702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Line 160"/>
            <p:cNvSpPr>
              <a:spLocks noChangeShapeType="1"/>
            </p:cNvSpPr>
            <p:nvPr/>
          </p:nvSpPr>
          <p:spPr bwMode="auto">
            <a:xfrm>
              <a:off x="2018" y="3702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Line 161"/>
            <p:cNvSpPr>
              <a:spLocks noChangeShapeType="1"/>
            </p:cNvSpPr>
            <p:nvPr/>
          </p:nvSpPr>
          <p:spPr bwMode="auto">
            <a:xfrm>
              <a:off x="2472" y="3702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Line 162"/>
            <p:cNvSpPr>
              <a:spLocks noChangeShapeType="1"/>
            </p:cNvSpPr>
            <p:nvPr/>
          </p:nvSpPr>
          <p:spPr bwMode="auto">
            <a:xfrm>
              <a:off x="3470" y="3702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Line 163"/>
            <p:cNvSpPr>
              <a:spLocks noChangeShapeType="1"/>
            </p:cNvSpPr>
            <p:nvPr/>
          </p:nvSpPr>
          <p:spPr bwMode="auto">
            <a:xfrm>
              <a:off x="3924" y="3702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Line 164"/>
            <p:cNvSpPr>
              <a:spLocks noChangeShapeType="1"/>
            </p:cNvSpPr>
            <p:nvPr/>
          </p:nvSpPr>
          <p:spPr bwMode="auto">
            <a:xfrm>
              <a:off x="4649" y="3702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Line 165"/>
            <p:cNvSpPr>
              <a:spLocks noChangeShapeType="1"/>
            </p:cNvSpPr>
            <p:nvPr/>
          </p:nvSpPr>
          <p:spPr bwMode="auto">
            <a:xfrm>
              <a:off x="5103" y="3702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" name="Group 169"/>
            <p:cNvGrpSpPr>
              <a:grpSpLocks/>
            </p:cNvGrpSpPr>
            <p:nvPr/>
          </p:nvGrpSpPr>
          <p:grpSpPr bwMode="auto">
            <a:xfrm>
              <a:off x="2926" y="3476"/>
              <a:ext cx="181" cy="226"/>
              <a:chOff x="4332" y="709"/>
              <a:chExt cx="181" cy="226"/>
            </a:xfrm>
          </p:grpSpPr>
          <p:sp>
            <p:nvSpPr>
              <p:cNvPr id="1061" name="Line 170"/>
              <p:cNvSpPr>
                <a:spLocks noChangeShapeType="1"/>
              </p:cNvSpPr>
              <p:nvPr/>
            </p:nvSpPr>
            <p:spPr bwMode="auto">
              <a:xfrm flipV="1">
                <a:off x="4332" y="709"/>
                <a:ext cx="90" cy="22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2" name="Line 171"/>
              <p:cNvSpPr>
                <a:spLocks noChangeShapeType="1"/>
              </p:cNvSpPr>
              <p:nvPr/>
            </p:nvSpPr>
            <p:spPr bwMode="auto">
              <a:xfrm>
                <a:off x="4422" y="709"/>
                <a:ext cx="91" cy="22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" name="Group 172"/>
            <p:cNvGrpSpPr>
              <a:grpSpLocks/>
            </p:cNvGrpSpPr>
            <p:nvPr/>
          </p:nvGrpSpPr>
          <p:grpSpPr bwMode="auto">
            <a:xfrm>
              <a:off x="3198" y="3475"/>
              <a:ext cx="181" cy="226"/>
              <a:chOff x="4332" y="709"/>
              <a:chExt cx="181" cy="226"/>
            </a:xfrm>
          </p:grpSpPr>
          <p:sp>
            <p:nvSpPr>
              <p:cNvPr id="1059" name="Line 173"/>
              <p:cNvSpPr>
                <a:spLocks noChangeShapeType="1"/>
              </p:cNvSpPr>
              <p:nvPr/>
            </p:nvSpPr>
            <p:spPr bwMode="auto">
              <a:xfrm flipV="1">
                <a:off x="4332" y="709"/>
                <a:ext cx="90" cy="22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0" name="Line 174"/>
              <p:cNvSpPr>
                <a:spLocks noChangeShapeType="1"/>
              </p:cNvSpPr>
              <p:nvPr/>
            </p:nvSpPr>
            <p:spPr bwMode="auto">
              <a:xfrm>
                <a:off x="4422" y="709"/>
                <a:ext cx="91" cy="22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" name="Group 175"/>
            <p:cNvGrpSpPr>
              <a:grpSpLocks/>
            </p:cNvGrpSpPr>
            <p:nvPr/>
          </p:nvGrpSpPr>
          <p:grpSpPr bwMode="auto">
            <a:xfrm>
              <a:off x="4377" y="3475"/>
              <a:ext cx="181" cy="226"/>
              <a:chOff x="4332" y="709"/>
              <a:chExt cx="181" cy="226"/>
            </a:xfrm>
          </p:grpSpPr>
          <p:sp>
            <p:nvSpPr>
              <p:cNvPr id="1057" name="Line 176"/>
              <p:cNvSpPr>
                <a:spLocks noChangeShapeType="1"/>
              </p:cNvSpPr>
              <p:nvPr/>
            </p:nvSpPr>
            <p:spPr bwMode="auto">
              <a:xfrm flipV="1">
                <a:off x="4332" y="709"/>
                <a:ext cx="90" cy="22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8" name="Line 177"/>
              <p:cNvSpPr>
                <a:spLocks noChangeShapeType="1"/>
              </p:cNvSpPr>
              <p:nvPr/>
            </p:nvSpPr>
            <p:spPr bwMode="auto">
              <a:xfrm>
                <a:off x="4422" y="709"/>
                <a:ext cx="91" cy="22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3" name="Group 179"/>
          <p:cNvGrpSpPr>
            <a:grpSpLocks/>
          </p:cNvGrpSpPr>
          <p:nvPr/>
        </p:nvGrpSpPr>
        <p:grpSpPr bwMode="auto">
          <a:xfrm>
            <a:off x="1285875" y="857250"/>
            <a:ext cx="8064500" cy="457200"/>
            <a:chOff x="1124" y="524"/>
            <a:chExt cx="4639" cy="288"/>
          </a:xfrm>
        </p:grpSpPr>
        <p:sp>
          <p:nvSpPr>
            <p:cNvPr id="1042" name="Text Box 4"/>
            <p:cNvSpPr txBox="1">
              <a:spLocks noChangeArrowheads="1"/>
            </p:cNvSpPr>
            <p:nvPr/>
          </p:nvSpPr>
          <p:spPr bwMode="auto">
            <a:xfrm>
              <a:off x="1124" y="524"/>
              <a:ext cx="46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dirty="0" smtClean="0"/>
                <a:t>  </a:t>
              </a:r>
              <a:r>
                <a:rPr lang="ru-RU" sz="2400" dirty="0" err="1" smtClean="0"/>
                <a:t>Відповіді</a:t>
              </a:r>
              <a:r>
                <a:rPr lang="ru-RU" sz="2400" dirty="0" smtClean="0"/>
                <a:t> </a:t>
              </a:r>
              <a:r>
                <a:rPr lang="ru-RU" sz="2400" b="1" dirty="0" smtClean="0">
                  <a:solidFill>
                    <a:srgbClr val="0070C0"/>
                  </a:solidFill>
                </a:rPr>
                <a:t>«так» </a:t>
              </a:r>
              <a:r>
                <a:rPr lang="ru-RU" sz="2400" dirty="0" err="1" smtClean="0"/>
                <a:t>відповідає</a:t>
              </a:r>
              <a:r>
                <a:rPr lang="ru-RU" sz="2400" dirty="0" smtClean="0"/>
                <a:t>   </a:t>
              </a:r>
              <a:r>
                <a:rPr lang="ru-RU" sz="2400" b="1" dirty="0">
                  <a:solidFill>
                    <a:srgbClr val="0070C0"/>
                  </a:solidFill>
                </a:rPr>
                <a:t>__</a:t>
              </a:r>
              <a:r>
                <a:rPr lang="ru-RU" sz="2400" b="1" dirty="0"/>
                <a:t> , </a:t>
              </a:r>
              <a:r>
                <a:rPr lang="ru-RU" sz="2400" dirty="0" err="1" smtClean="0"/>
                <a:t>відповіді</a:t>
              </a:r>
              <a:r>
                <a:rPr lang="ru-RU" sz="2400" dirty="0" smtClean="0"/>
                <a:t> </a:t>
              </a:r>
              <a:r>
                <a:rPr lang="ru-RU" sz="2400" b="1" dirty="0">
                  <a:solidFill>
                    <a:srgbClr val="0070C0"/>
                  </a:solidFill>
                </a:rPr>
                <a:t>«</a:t>
              </a:r>
              <a:r>
                <a:rPr lang="ru-RU" sz="2400" b="1" dirty="0" err="1" smtClean="0">
                  <a:solidFill>
                    <a:srgbClr val="0070C0"/>
                  </a:solidFill>
                </a:rPr>
                <a:t>ні</a:t>
              </a:r>
              <a:r>
                <a:rPr lang="ru-RU" sz="2400" b="1" dirty="0" smtClean="0">
                  <a:solidFill>
                    <a:srgbClr val="0070C0"/>
                  </a:solidFill>
                </a:rPr>
                <a:t>»  </a:t>
              </a:r>
              <a:r>
                <a:rPr lang="ru-RU" sz="2400" b="1" dirty="0">
                  <a:solidFill>
                    <a:srgbClr val="0070C0"/>
                  </a:solidFill>
                </a:rPr>
                <a:t>-     </a:t>
              </a:r>
            </a:p>
          </p:txBody>
        </p:sp>
        <p:grpSp>
          <p:nvGrpSpPr>
            <p:cNvPr id="14" name="Group 7"/>
            <p:cNvGrpSpPr>
              <a:grpSpLocks/>
            </p:cNvGrpSpPr>
            <p:nvPr/>
          </p:nvGrpSpPr>
          <p:grpSpPr bwMode="auto">
            <a:xfrm>
              <a:off x="5234" y="524"/>
              <a:ext cx="173" cy="226"/>
              <a:chOff x="4780" y="433"/>
              <a:chExt cx="173" cy="226"/>
            </a:xfrm>
          </p:grpSpPr>
          <p:sp>
            <p:nvSpPr>
              <p:cNvPr id="1044" name="Line 5"/>
              <p:cNvSpPr>
                <a:spLocks noChangeShapeType="1"/>
              </p:cNvSpPr>
              <p:nvPr/>
            </p:nvSpPr>
            <p:spPr bwMode="auto">
              <a:xfrm flipV="1">
                <a:off x="4780" y="433"/>
                <a:ext cx="90" cy="226"/>
              </a:xfrm>
              <a:prstGeom prst="line">
                <a:avLst/>
              </a:prstGeom>
              <a:noFill/>
              <a:ln w="57150">
                <a:solidFill>
                  <a:srgbClr val="007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5" name="Line 6"/>
              <p:cNvSpPr>
                <a:spLocks noChangeShapeType="1"/>
              </p:cNvSpPr>
              <p:nvPr/>
            </p:nvSpPr>
            <p:spPr bwMode="auto">
              <a:xfrm>
                <a:off x="4862" y="433"/>
                <a:ext cx="91" cy="226"/>
              </a:xfrm>
              <a:prstGeom prst="line">
                <a:avLst/>
              </a:prstGeom>
              <a:noFill/>
              <a:ln w="57150">
                <a:solidFill>
                  <a:srgbClr val="007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87" name="Рисунок 86" descr="F:\учитель года\картинка\иконки\4.gif"/>
          <p:cNvPicPr/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0" y="0"/>
            <a:ext cx="1357290" cy="146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1944216"/>
          </a:xfrm>
        </p:spPr>
        <p:txBody>
          <a:bodyPr/>
          <a:lstStyle/>
          <a:p>
            <a:pPr algn="l"/>
            <a:r>
              <a:rPr lang="uk-UA" sz="2400" b="1" dirty="0" smtClean="0"/>
              <a:t>Задача. </a:t>
            </a: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Довжина гірськолижної траси для любителів дорівнює 45,2м, що на 3,5 м більше, ніж довжина траси для початківців та на 12,6 м  менше дожини траси для професіоналів. Знайти суму довжин всіх гірськолижних трас.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uk-UA" dirty="0" smtClean="0"/>
              <a:t>45,2-3,5=41,7(м)</a:t>
            </a:r>
          </a:p>
          <a:p>
            <a:pPr marL="514350" indent="-514350">
              <a:buAutoNum type="arabicParenR"/>
            </a:pPr>
            <a:r>
              <a:rPr lang="uk-UA" dirty="0" smtClean="0"/>
              <a:t>45,2+12,6=57,8(м)</a:t>
            </a:r>
          </a:p>
          <a:p>
            <a:pPr marL="514350" indent="-514350">
              <a:buAutoNum type="arabicParenR"/>
            </a:pPr>
            <a:r>
              <a:rPr lang="uk-UA" dirty="0" smtClean="0"/>
              <a:t>45,2+41,7+57,8=144,7(м)</a:t>
            </a:r>
          </a:p>
          <a:p>
            <a:pPr marL="0" indent="0">
              <a:buNone/>
            </a:pPr>
            <a:r>
              <a:rPr lang="uk-UA" dirty="0" smtClean="0"/>
              <a:t>Відповідь: 144,7 метра.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28718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2910" y="2714620"/>
            <a:ext cx="790428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6000" b="1" dirty="0" smtClean="0">
                <a:solidFill>
                  <a:schemeClr val="accent2"/>
                </a:solidFill>
              </a:rPr>
              <a:t>СПАСИБІ  ЗА  УРОК!</a:t>
            </a:r>
            <a:endParaRPr lang="ru-RU" sz="6000" b="1" dirty="0">
              <a:solidFill>
                <a:schemeClr val="accent2"/>
              </a:solidFill>
            </a:endParaRPr>
          </a:p>
        </p:txBody>
      </p:sp>
      <p:pic>
        <p:nvPicPr>
          <p:cNvPr id="6" name="Рисунок 5" descr="mult-pict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714752"/>
            <a:ext cx="3000396" cy="2628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из детских мультфильмов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1214422"/>
            <a:ext cx="1440679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Гена и Чебурашка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5140" y="4214818"/>
            <a:ext cx="185738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Зима в Простоквашино">
            <a:hlinkClick r:id="rId8"/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928670"/>
            <a:ext cx="2357454" cy="200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leopold4-prev">
            <a:hlinkClick r:id="rId10"/>
          </p:cNvPr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158" y="4143380"/>
            <a:ext cx="221457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" descr="http://storage.pressfoto.ru/2010.09/26903717586cb83e491f765d2cd752d13b4157c423_s.jpg">
            <a:hlinkClick r:id="rId12"/>
          </p:cNvPr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571868" y="0"/>
            <a:ext cx="214314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учитель года\картинка\иконки\бполп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92867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2143108" y="285728"/>
            <a:ext cx="4714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ЗИМОВІ  ВИДИ  СПОРТУ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 descr="F:\учитель года\картинка\иконки\4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1142984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учитель года\картинка\иконки\кенгг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1142984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учитель года\картинка\сани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1071546"/>
            <a:ext cx="18462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учитель года\картинка\иконки\tmbs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714752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учитель года\картинка\иконки\сяи 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3714752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32e8451c48f5131fd1343c5567855721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14546" y="3857628"/>
            <a:ext cx="2090738" cy="1547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SPORT002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6314" y="3857628"/>
            <a:ext cx="1719264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285720" y="2928934"/>
            <a:ext cx="857256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хокей                   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керлінг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сноубординг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бобслей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0" y="564357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фігурне катання   гірськолижний спорт   біатлон  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ковзнярський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спорт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78" name="Group 8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07593531"/>
              </p:ext>
            </p:extLst>
          </p:nvPr>
        </p:nvGraphicFramePr>
        <p:xfrm>
          <a:off x="539552" y="1052736"/>
          <a:ext cx="8208911" cy="5184575"/>
        </p:xfrm>
        <a:graphic>
          <a:graphicData uri="http://schemas.openxmlformats.org/drawingml/2006/table">
            <a:tbl>
              <a:tblPr/>
              <a:tblGrid>
                <a:gridCol w="3504587"/>
                <a:gridCol w="1568108"/>
                <a:gridCol w="1568108"/>
                <a:gridCol w="1568108"/>
              </a:tblGrid>
              <a:tr h="103691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Нуль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цілих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вісім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тисячних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0,008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Д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A6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0,08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0,8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691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цілих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двадцять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п'ять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тисячних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3,25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30,25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3,025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Р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A6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6915"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Шістнадцять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цілих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п'ять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сотих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16,005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16,5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16,05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       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О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6915"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П'ять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цілих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п'ятнадцять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десятитисячних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5,0015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Б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A6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    5,015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У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     5,15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       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6915"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Тридцять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чотири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цілих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сто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п'ять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тисячних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34,0105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  34,105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И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A6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34,15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600"/>
                          </a:solidFill>
                          <a:effectLst/>
                          <a:latin typeface="Comic Sans MS" pitchFamily="66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Oval 8"/>
          <p:cNvSpPr>
            <a:spLocks noChangeArrowheads="1"/>
          </p:cNvSpPr>
          <p:nvPr/>
        </p:nvSpPr>
        <p:spPr bwMode="auto">
          <a:xfrm>
            <a:off x="6500826" y="2000240"/>
            <a:ext cx="1728788" cy="6477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>
              <a:solidFill>
                <a:srgbClr val="990033"/>
              </a:solidFill>
            </a:endParaRPr>
          </a:p>
        </p:txBody>
      </p:sp>
      <p:sp>
        <p:nvSpPr>
          <p:cNvPr id="10249" name="Oval 9"/>
          <p:cNvSpPr>
            <a:spLocks noChangeArrowheads="1"/>
          </p:cNvSpPr>
          <p:nvPr/>
        </p:nvSpPr>
        <p:spPr bwMode="auto">
          <a:xfrm>
            <a:off x="611188" y="3860800"/>
            <a:ext cx="1728787" cy="6477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>
              <a:solidFill>
                <a:srgbClr val="990033"/>
              </a:solidFill>
            </a:endParaRPr>
          </a:p>
        </p:txBody>
      </p:sp>
      <p:sp>
        <p:nvSpPr>
          <p:cNvPr id="10250" name="Oval 10"/>
          <p:cNvSpPr>
            <a:spLocks noChangeArrowheads="1"/>
          </p:cNvSpPr>
          <p:nvPr/>
        </p:nvSpPr>
        <p:spPr bwMode="auto">
          <a:xfrm>
            <a:off x="3571868" y="2857496"/>
            <a:ext cx="1728787" cy="6477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>
              <a:solidFill>
                <a:srgbClr val="990033"/>
              </a:solidFill>
            </a:endParaRP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1476375" y="5373688"/>
            <a:ext cx="792163" cy="720725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2987675" y="5373688"/>
            <a:ext cx="792163" cy="720725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4500563" y="5373688"/>
            <a:ext cx="792162" cy="720725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>
            <a:off x="6011863" y="5373688"/>
            <a:ext cx="792162" cy="720725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>
            <a:off x="7524750" y="5373688"/>
            <a:ext cx="792163" cy="720725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179388" y="5445125"/>
            <a:ext cx="647700" cy="576263"/>
          </a:xfrm>
          <a:prstGeom prst="rect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000099"/>
                </a:solidFill>
              </a:rPr>
              <a:t>2,5</a:t>
            </a:r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>
            <a:off x="827088" y="5734050"/>
            <a:ext cx="647700" cy="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2339975" y="5734050"/>
            <a:ext cx="647700" cy="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6877050" y="5734050"/>
            <a:ext cx="647700" cy="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5364163" y="5734050"/>
            <a:ext cx="647700" cy="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3851275" y="5734050"/>
            <a:ext cx="647700" cy="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900113" y="5157788"/>
            <a:ext cx="6477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990033"/>
                </a:solidFill>
              </a:rPr>
              <a:t>-0,3</a:t>
            </a:r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3779838" y="5157788"/>
            <a:ext cx="6477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990033"/>
                </a:solidFill>
              </a:rPr>
              <a:t>-3,1</a:t>
            </a:r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5364163" y="5157788"/>
            <a:ext cx="6477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990033"/>
                </a:solidFill>
              </a:rPr>
              <a:t>-0,9</a:t>
            </a:r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6804025" y="5157788"/>
            <a:ext cx="6477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990033"/>
                </a:solidFill>
              </a:rPr>
              <a:t>+1,1</a:t>
            </a:r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2268538" y="5157788"/>
            <a:ext cx="6477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990033"/>
                </a:solidFill>
              </a:rPr>
              <a:t>+4,7</a:t>
            </a:r>
          </a:p>
        </p:txBody>
      </p:sp>
      <p:sp>
        <p:nvSpPr>
          <p:cNvPr id="10267" name="AutoShape 27"/>
          <p:cNvSpPr>
            <a:spLocks noChangeArrowheads="1"/>
          </p:cNvSpPr>
          <p:nvPr/>
        </p:nvSpPr>
        <p:spPr bwMode="auto">
          <a:xfrm>
            <a:off x="1476375" y="5373688"/>
            <a:ext cx="792163" cy="720725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2,2</a:t>
            </a:r>
          </a:p>
        </p:txBody>
      </p:sp>
      <p:sp>
        <p:nvSpPr>
          <p:cNvPr id="10268" name="AutoShape 28"/>
          <p:cNvSpPr>
            <a:spLocks noChangeArrowheads="1"/>
          </p:cNvSpPr>
          <p:nvPr/>
        </p:nvSpPr>
        <p:spPr bwMode="auto">
          <a:xfrm>
            <a:off x="2987675" y="5373688"/>
            <a:ext cx="792163" cy="720725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6,9</a:t>
            </a:r>
          </a:p>
        </p:txBody>
      </p:sp>
      <p:sp>
        <p:nvSpPr>
          <p:cNvPr id="10269" name="AutoShape 29"/>
          <p:cNvSpPr>
            <a:spLocks noChangeArrowheads="1"/>
          </p:cNvSpPr>
          <p:nvPr/>
        </p:nvSpPr>
        <p:spPr bwMode="auto">
          <a:xfrm>
            <a:off x="4500563" y="5373688"/>
            <a:ext cx="792162" cy="720725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3,8</a:t>
            </a:r>
          </a:p>
        </p:txBody>
      </p:sp>
      <p:sp>
        <p:nvSpPr>
          <p:cNvPr id="10270" name="AutoShape 30"/>
          <p:cNvSpPr>
            <a:spLocks noChangeArrowheads="1"/>
          </p:cNvSpPr>
          <p:nvPr/>
        </p:nvSpPr>
        <p:spPr bwMode="auto">
          <a:xfrm>
            <a:off x="6011863" y="5373688"/>
            <a:ext cx="792162" cy="720725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2,9</a:t>
            </a:r>
          </a:p>
        </p:txBody>
      </p:sp>
      <p:sp>
        <p:nvSpPr>
          <p:cNvPr id="10271" name="AutoShape 31"/>
          <p:cNvSpPr>
            <a:spLocks noChangeArrowheads="1"/>
          </p:cNvSpPr>
          <p:nvPr/>
        </p:nvSpPr>
        <p:spPr bwMode="auto">
          <a:xfrm>
            <a:off x="7524750" y="5373688"/>
            <a:ext cx="792163" cy="720725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4</a:t>
            </a:r>
          </a:p>
        </p:txBody>
      </p:sp>
      <p:sp>
        <p:nvSpPr>
          <p:cNvPr id="10273" name="AutoShape 33"/>
          <p:cNvSpPr>
            <a:spLocks noChangeArrowheads="1"/>
          </p:cNvSpPr>
          <p:nvPr/>
        </p:nvSpPr>
        <p:spPr bwMode="auto">
          <a:xfrm flipH="1" flipV="1">
            <a:off x="2268538" y="4005263"/>
            <a:ext cx="647700" cy="504825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 dirty="0">
                <a:solidFill>
                  <a:srgbClr val="000099"/>
                </a:solidFill>
              </a:rPr>
              <a:t>4</a:t>
            </a:r>
          </a:p>
        </p:txBody>
      </p:sp>
      <p:sp>
        <p:nvSpPr>
          <p:cNvPr id="10274" name="AutoShape 34"/>
          <p:cNvSpPr>
            <a:spLocks noChangeArrowheads="1"/>
          </p:cNvSpPr>
          <p:nvPr/>
        </p:nvSpPr>
        <p:spPr bwMode="auto">
          <a:xfrm flipH="1" flipV="1">
            <a:off x="8286776" y="2000240"/>
            <a:ext cx="647700" cy="504825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 dirty="0">
                <a:solidFill>
                  <a:srgbClr val="000099"/>
                </a:solidFill>
              </a:rPr>
              <a:t>1,4</a:t>
            </a:r>
          </a:p>
        </p:txBody>
      </p:sp>
      <p:sp>
        <p:nvSpPr>
          <p:cNvPr id="10275" name="AutoShape 35"/>
          <p:cNvSpPr>
            <a:spLocks noChangeArrowheads="1"/>
          </p:cNvSpPr>
          <p:nvPr/>
        </p:nvSpPr>
        <p:spPr bwMode="auto">
          <a:xfrm flipH="1" flipV="1">
            <a:off x="5357818" y="2928934"/>
            <a:ext cx="647700" cy="504825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0,4</a:t>
            </a:r>
          </a:p>
        </p:txBody>
      </p:sp>
      <p:sp>
        <p:nvSpPr>
          <p:cNvPr id="10286" name="WordArt 46" descr="Белый мрамор"/>
          <p:cNvSpPr>
            <a:spLocks noChangeArrowheads="1" noChangeShapeType="1" noTextEdit="1"/>
          </p:cNvSpPr>
          <p:nvPr/>
        </p:nvSpPr>
        <p:spPr bwMode="auto">
          <a:xfrm>
            <a:off x="3000364" y="214290"/>
            <a:ext cx="4325932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 dirty="0" err="1" smtClean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Обчисли</a:t>
            </a:r>
            <a:r>
              <a:rPr lang="ru-RU" sz="3600" b="1" kern="10" dirty="0" smtClean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3600" kern="10" dirty="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Arial"/>
              <a:cs typeface="Arial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43240" y="1142984"/>
            <a:ext cx="4930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accent2"/>
                </a:solidFill>
              </a:rPr>
              <a:t>гірськолижна      естафета 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33" name="Рисунок 32" descr=" Картинка 18. Лыжные гонки. Гонки на лыжах на определённую дистанцию среди лиц определённой категории (возрастной, половой и т. д.). 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500298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10249" grpId="0" animBg="1"/>
      <p:bldP spid="10250" grpId="0" animBg="1"/>
      <p:bldP spid="10267" grpId="0" animBg="1"/>
      <p:bldP spid="10268" grpId="0" animBg="1"/>
      <p:bldP spid="10269" grpId="0" animBg="1"/>
      <p:bldP spid="10270" grpId="0" animBg="1"/>
      <p:bldP spid="10271" grpId="0" animBg="1"/>
      <p:bldP spid="10273" grpId="0" animBg="1"/>
      <p:bldP spid="10274" grpId="0" animBg="1"/>
      <p:bldP spid="1027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1000100" y="5429264"/>
            <a:ext cx="2663825" cy="765175"/>
          </a:xfrm>
          <a:prstGeom prst="ellipse">
            <a:avLst/>
          </a:prstGeom>
          <a:solidFill>
            <a:srgbClr val="D9DBF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4932363" y="1916113"/>
            <a:ext cx="647700" cy="504825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7,5</a:t>
            </a:r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>
            <a:off x="5580063" y="2205038"/>
            <a:ext cx="647700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>
            <a:off x="6948488" y="2205038"/>
            <a:ext cx="647700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rot="-16200000">
            <a:off x="7632700" y="2889250"/>
            <a:ext cx="647700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2" name="AutoShape 18"/>
          <p:cNvSpPr>
            <a:spLocks noChangeArrowheads="1"/>
          </p:cNvSpPr>
          <p:nvPr/>
        </p:nvSpPr>
        <p:spPr bwMode="auto">
          <a:xfrm>
            <a:off x="7596188" y="1844675"/>
            <a:ext cx="719137" cy="719138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83" name="AutoShape 19"/>
          <p:cNvSpPr>
            <a:spLocks noChangeArrowheads="1"/>
          </p:cNvSpPr>
          <p:nvPr/>
        </p:nvSpPr>
        <p:spPr bwMode="auto">
          <a:xfrm>
            <a:off x="7596188" y="4581525"/>
            <a:ext cx="719137" cy="719138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84" name="AutoShape 20"/>
          <p:cNvSpPr>
            <a:spLocks noChangeArrowheads="1"/>
          </p:cNvSpPr>
          <p:nvPr/>
        </p:nvSpPr>
        <p:spPr bwMode="auto">
          <a:xfrm>
            <a:off x="7596188" y="5949950"/>
            <a:ext cx="719137" cy="719138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85" name="AutoShape 21"/>
          <p:cNvSpPr>
            <a:spLocks noChangeArrowheads="1"/>
          </p:cNvSpPr>
          <p:nvPr/>
        </p:nvSpPr>
        <p:spPr bwMode="auto">
          <a:xfrm>
            <a:off x="7596188" y="3213100"/>
            <a:ext cx="719137" cy="719138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86" name="AutoShape 22"/>
          <p:cNvSpPr>
            <a:spLocks noChangeArrowheads="1"/>
          </p:cNvSpPr>
          <p:nvPr/>
        </p:nvSpPr>
        <p:spPr bwMode="auto">
          <a:xfrm>
            <a:off x="6227763" y="1844675"/>
            <a:ext cx="719137" cy="719138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 rot="-16200000">
            <a:off x="7632700" y="4257675"/>
            <a:ext cx="647700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 rot="-16200000">
            <a:off x="7632700" y="5624513"/>
            <a:ext cx="647700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0" name="Rectangle 26"/>
          <p:cNvSpPr>
            <a:spLocks noChangeArrowheads="1"/>
          </p:cNvSpPr>
          <p:nvPr/>
        </p:nvSpPr>
        <p:spPr bwMode="auto">
          <a:xfrm>
            <a:off x="5580063" y="1628775"/>
            <a:ext cx="649287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A50021"/>
                </a:solidFill>
              </a:rPr>
              <a:t>-3,8</a:t>
            </a:r>
          </a:p>
        </p:txBody>
      </p: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6877050" y="1628775"/>
            <a:ext cx="649288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A50021"/>
                </a:solidFill>
              </a:rPr>
              <a:t>+4,2</a:t>
            </a:r>
          </a:p>
        </p:txBody>
      </p:sp>
      <p:sp>
        <p:nvSpPr>
          <p:cNvPr id="11292" name="Rectangle 28"/>
          <p:cNvSpPr>
            <a:spLocks noChangeArrowheads="1"/>
          </p:cNvSpPr>
          <p:nvPr/>
        </p:nvSpPr>
        <p:spPr bwMode="auto">
          <a:xfrm>
            <a:off x="8101013" y="3933825"/>
            <a:ext cx="649287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A50021"/>
                </a:solidFill>
              </a:rPr>
              <a:t>-1,1</a:t>
            </a:r>
          </a:p>
        </p:txBody>
      </p:sp>
      <p:sp>
        <p:nvSpPr>
          <p:cNvPr id="11293" name="Rectangle 29"/>
          <p:cNvSpPr>
            <a:spLocks noChangeArrowheads="1"/>
          </p:cNvSpPr>
          <p:nvPr/>
        </p:nvSpPr>
        <p:spPr bwMode="auto">
          <a:xfrm>
            <a:off x="8027988" y="2565400"/>
            <a:ext cx="649287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A50021"/>
                </a:solidFill>
              </a:rPr>
              <a:t>+2,9</a:t>
            </a:r>
          </a:p>
        </p:txBody>
      </p:sp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8101013" y="5300663"/>
            <a:ext cx="649287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A50021"/>
                </a:solidFill>
              </a:rPr>
              <a:t>+0,3</a:t>
            </a:r>
          </a:p>
        </p:txBody>
      </p:sp>
      <p:sp>
        <p:nvSpPr>
          <p:cNvPr id="11295" name="AutoShape 31"/>
          <p:cNvSpPr>
            <a:spLocks noChangeArrowheads="1"/>
          </p:cNvSpPr>
          <p:nvPr/>
        </p:nvSpPr>
        <p:spPr bwMode="auto">
          <a:xfrm>
            <a:off x="7596188" y="4581525"/>
            <a:ext cx="719137" cy="719138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9,7</a:t>
            </a:r>
          </a:p>
        </p:txBody>
      </p:sp>
      <p:sp>
        <p:nvSpPr>
          <p:cNvPr id="11296" name="AutoShape 32"/>
          <p:cNvSpPr>
            <a:spLocks noChangeArrowheads="1"/>
          </p:cNvSpPr>
          <p:nvPr/>
        </p:nvSpPr>
        <p:spPr bwMode="auto">
          <a:xfrm>
            <a:off x="7596188" y="3213100"/>
            <a:ext cx="719137" cy="719138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10,8</a:t>
            </a:r>
          </a:p>
        </p:txBody>
      </p:sp>
      <p:sp>
        <p:nvSpPr>
          <p:cNvPr id="11297" name="AutoShape 33"/>
          <p:cNvSpPr>
            <a:spLocks noChangeArrowheads="1"/>
          </p:cNvSpPr>
          <p:nvPr/>
        </p:nvSpPr>
        <p:spPr bwMode="auto">
          <a:xfrm>
            <a:off x="7596188" y="1844675"/>
            <a:ext cx="719137" cy="719138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7,9</a:t>
            </a:r>
          </a:p>
        </p:txBody>
      </p:sp>
      <p:sp>
        <p:nvSpPr>
          <p:cNvPr id="11298" name="AutoShape 34"/>
          <p:cNvSpPr>
            <a:spLocks noChangeArrowheads="1"/>
          </p:cNvSpPr>
          <p:nvPr/>
        </p:nvSpPr>
        <p:spPr bwMode="auto">
          <a:xfrm>
            <a:off x="6227763" y="1844675"/>
            <a:ext cx="719137" cy="719138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000099"/>
                </a:solidFill>
              </a:rPr>
              <a:t>3,7</a:t>
            </a:r>
          </a:p>
        </p:txBody>
      </p:sp>
      <p:sp>
        <p:nvSpPr>
          <p:cNvPr id="11299" name="AutoShape 35"/>
          <p:cNvSpPr>
            <a:spLocks noChangeArrowheads="1"/>
          </p:cNvSpPr>
          <p:nvPr/>
        </p:nvSpPr>
        <p:spPr bwMode="auto">
          <a:xfrm>
            <a:off x="7596188" y="5949950"/>
            <a:ext cx="719137" cy="719138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10</a:t>
            </a:r>
          </a:p>
        </p:txBody>
      </p:sp>
      <p:sp>
        <p:nvSpPr>
          <p:cNvPr id="11302" name="Rectangle 38"/>
          <p:cNvSpPr>
            <a:spLocks noChangeArrowheads="1"/>
          </p:cNvSpPr>
          <p:nvPr/>
        </p:nvSpPr>
        <p:spPr bwMode="auto">
          <a:xfrm>
            <a:off x="2714612" y="4929198"/>
            <a:ext cx="649288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000099"/>
                </a:solidFill>
              </a:rPr>
              <a:t>12</a:t>
            </a:r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1928793" y="3214687"/>
            <a:ext cx="2736850" cy="1265238"/>
            <a:chOff x="2425" y="3431"/>
            <a:chExt cx="1724" cy="797"/>
          </a:xfrm>
        </p:grpSpPr>
        <p:sp>
          <p:nvSpPr>
            <p:cNvPr id="11275" name="Oval 11"/>
            <p:cNvSpPr>
              <a:spLocks noChangeArrowheads="1"/>
            </p:cNvSpPr>
            <p:nvPr/>
          </p:nvSpPr>
          <p:spPr bwMode="auto">
            <a:xfrm>
              <a:off x="2425" y="3746"/>
              <a:ext cx="1724" cy="482"/>
            </a:xfrm>
            <a:prstGeom prst="ellipse">
              <a:avLst/>
            </a:prstGeom>
            <a:solidFill>
              <a:srgbClr val="D9DBF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dirty="0">
                <a:solidFill>
                  <a:srgbClr val="006600"/>
                </a:solidFill>
              </a:endParaRPr>
            </a:p>
          </p:txBody>
        </p:sp>
        <p:sp>
          <p:nvSpPr>
            <p:cNvPr id="11303" name="Rectangle 39"/>
            <p:cNvSpPr>
              <a:spLocks noChangeArrowheads="1"/>
            </p:cNvSpPr>
            <p:nvPr/>
          </p:nvSpPr>
          <p:spPr bwMode="auto">
            <a:xfrm>
              <a:off x="3280" y="3431"/>
              <a:ext cx="499" cy="31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dirty="0">
                  <a:solidFill>
                    <a:srgbClr val="000099"/>
                  </a:solidFill>
                </a:rPr>
                <a:t>11</a:t>
              </a: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4214810" y="4714310"/>
            <a:ext cx="2876554" cy="1305491"/>
            <a:chOff x="158" y="1446"/>
            <a:chExt cx="2495" cy="623"/>
          </a:xfrm>
        </p:grpSpPr>
        <p:sp>
          <p:nvSpPr>
            <p:cNvPr id="11273" name="Oval 9"/>
            <p:cNvSpPr>
              <a:spLocks noChangeArrowheads="1"/>
            </p:cNvSpPr>
            <p:nvPr/>
          </p:nvSpPr>
          <p:spPr bwMode="auto">
            <a:xfrm>
              <a:off x="158" y="1706"/>
              <a:ext cx="2495" cy="363"/>
            </a:xfrm>
            <a:prstGeom prst="ellipse">
              <a:avLst/>
            </a:prstGeom>
            <a:solidFill>
              <a:srgbClr val="D9DBF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dirty="0">
                <a:solidFill>
                  <a:srgbClr val="006600"/>
                </a:solidFill>
              </a:endParaRPr>
            </a:p>
          </p:txBody>
        </p:sp>
        <p:sp>
          <p:nvSpPr>
            <p:cNvPr id="11301" name="Rectangle 37"/>
            <p:cNvSpPr>
              <a:spLocks noChangeArrowheads="1"/>
            </p:cNvSpPr>
            <p:nvPr/>
          </p:nvSpPr>
          <p:spPr bwMode="auto">
            <a:xfrm>
              <a:off x="1111" y="1446"/>
              <a:ext cx="596" cy="2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>
                  <a:solidFill>
                    <a:srgbClr val="000099"/>
                  </a:solidFill>
                </a:rPr>
                <a:t>10</a:t>
              </a:r>
            </a:p>
          </p:txBody>
        </p:sp>
      </p:grpSp>
      <p:sp>
        <p:nvSpPr>
          <p:cNvPr id="39" name="WordArt 46" descr="Белый мрамор"/>
          <p:cNvSpPr>
            <a:spLocks noChangeArrowheads="1" noChangeShapeType="1" noTextEdit="1"/>
          </p:cNvSpPr>
          <p:nvPr/>
        </p:nvSpPr>
        <p:spPr bwMode="auto">
          <a:xfrm>
            <a:off x="2714612" y="214290"/>
            <a:ext cx="4611684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 dirty="0" err="1" smtClean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Обчисли</a:t>
            </a:r>
            <a:r>
              <a:rPr lang="ru-RU" sz="3600" kern="10" dirty="0" smtClean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.</a:t>
            </a:r>
            <a:endParaRPr lang="ru-RU" sz="3600" kern="10" dirty="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Arial"/>
              <a:cs typeface="Arial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57554" y="1142984"/>
            <a:ext cx="24825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err="1" smtClean="0">
                <a:solidFill>
                  <a:schemeClr val="accent2"/>
                </a:solidFill>
              </a:rPr>
              <a:t>сноубординг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33" name="Рисунок 32" descr="F:\учитель года\картинка\иконки\кенгг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928670"/>
            <a:ext cx="292895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 animBg="1"/>
      <p:bldP spid="11295" grpId="0" animBg="1"/>
      <p:bldP spid="11296" grpId="0" animBg="1"/>
      <p:bldP spid="11297" grpId="0" animBg="1"/>
      <p:bldP spid="11298" grpId="0" animBg="1"/>
      <p:bldP spid="11299" grpId="0" animBg="1"/>
      <p:bldP spid="1130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394570" y="1700808"/>
            <a:ext cx="1800225" cy="57626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>
              <a:solidFill>
                <a:srgbClr val="990033"/>
              </a:solidFill>
            </a:endParaRPr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3095252" y="3138490"/>
            <a:ext cx="1800225" cy="57626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>
              <a:solidFill>
                <a:srgbClr val="990033"/>
              </a:solidFill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395288" y="5589588"/>
            <a:ext cx="647700" cy="503237"/>
          </a:xfrm>
          <a:prstGeom prst="rect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10</a:t>
            </a: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>
            <a:off x="1798714" y="4518025"/>
            <a:ext cx="792162" cy="782638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0" i="0">
              <a:solidFill>
                <a:srgbClr val="006600"/>
              </a:solidFill>
            </a:endParaRP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1116012" y="5157192"/>
            <a:ext cx="863699" cy="719733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792162" y="5045603"/>
            <a:ext cx="647700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990033"/>
                </a:solidFill>
              </a:rPr>
              <a:t>+6,3</a:t>
            </a: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V="1">
            <a:off x="5327650" y="4698206"/>
            <a:ext cx="540494" cy="891382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3995738" y="5876925"/>
            <a:ext cx="647700" cy="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2500298" y="5157192"/>
            <a:ext cx="774715" cy="719733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5868144" y="4194968"/>
            <a:ext cx="647700" cy="503237"/>
          </a:xfrm>
          <a:prstGeom prst="rect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990033"/>
              </a:solidFill>
            </a:endParaRPr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3276600" y="5589588"/>
            <a:ext cx="647700" cy="503237"/>
          </a:xfrm>
          <a:prstGeom prst="rect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990033"/>
              </a:solidFill>
            </a:endParaRPr>
          </a:p>
        </p:txBody>
      </p:sp>
      <p:sp>
        <p:nvSpPr>
          <p:cNvPr id="6165" name="AutoShape 21"/>
          <p:cNvSpPr>
            <a:spLocks noChangeArrowheads="1"/>
          </p:cNvSpPr>
          <p:nvPr/>
        </p:nvSpPr>
        <p:spPr bwMode="auto">
          <a:xfrm>
            <a:off x="4643438" y="5445125"/>
            <a:ext cx="792162" cy="782638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0" i="0">
              <a:solidFill>
                <a:srgbClr val="006600"/>
              </a:solidFill>
            </a:endParaRPr>
          </a:p>
        </p:txBody>
      </p:sp>
      <p:sp>
        <p:nvSpPr>
          <p:cNvPr id="6166" name="AutoShape 22"/>
          <p:cNvSpPr>
            <a:spLocks noChangeArrowheads="1"/>
          </p:cNvSpPr>
          <p:nvPr/>
        </p:nvSpPr>
        <p:spPr bwMode="auto">
          <a:xfrm>
            <a:off x="7451725" y="5445125"/>
            <a:ext cx="792163" cy="782638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0" i="0">
              <a:solidFill>
                <a:srgbClr val="006600"/>
              </a:solidFill>
            </a:endParaRPr>
          </a:p>
        </p:txBody>
      </p:sp>
      <p:sp>
        <p:nvSpPr>
          <p:cNvPr id="6167" name="Line 23"/>
          <p:cNvSpPr>
            <a:spLocks noChangeShapeType="1"/>
          </p:cNvSpPr>
          <p:nvPr/>
        </p:nvSpPr>
        <p:spPr bwMode="auto">
          <a:xfrm>
            <a:off x="6588224" y="4518025"/>
            <a:ext cx="1008112" cy="1035844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2807120" y="5013326"/>
            <a:ext cx="576263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990033"/>
                </a:solidFill>
              </a:rPr>
              <a:t>-9,8</a:t>
            </a:r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3995738" y="5373688"/>
            <a:ext cx="576262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990033"/>
                </a:solidFill>
              </a:rPr>
              <a:t>+4,2</a:t>
            </a:r>
          </a:p>
        </p:txBody>
      </p:sp>
      <p:sp>
        <p:nvSpPr>
          <p:cNvPr id="6170" name="Rectangle 26"/>
          <p:cNvSpPr>
            <a:spLocks noChangeArrowheads="1"/>
          </p:cNvSpPr>
          <p:nvPr/>
        </p:nvSpPr>
        <p:spPr bwMode="auto">
          <a:xfrm>
            <a:off x="4872093" y="4655163"/>
            <a:ext cx="576262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990033"/>
                </a:solidFill>
              </a:rPr>
              <a:t>-5,6</a:t>
            </a:r>
          </a:p>
        </p:txBody>
      </p:sp>
      <p:sp>
        <p:nvSpPr>
          <p:cNvPr id="6171" name="Rectangle 27"/>
          <p:cNvSpPr>
            <a:spLocks noChangeArrowheads="1"/>
          </p:cNvSpPr>
          <p:nvPr/>
        </p:nvSpPr>
        <p:spPr bwMode="auto">
          <a:xfrm>
            <a:off x="7090497" y="4652964"/>
            <a:ext cx="576263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990033"/>
                </a:solidFill>
              </a:rPr>
              <a:t>+2,9</a:t>
            </a:r>
          </a:p>
        </p:txBody>
      </p:sp>
      <p:sp>
        <p:nvSpPr>
          <p:cNvPr id="6172" name="AutoShape 28"/>
          <p:cNvSpPr>
            <a:spLocks noChangeArrowheads="1"/>
          </p:cNvSpPr>
          <p:nvPr/>
        </p:nvSpPr>
        <p:spPr bwMode="auto">
          <a:xfrm>
            <a:off x="7451725" y="5445125"/>
            <a:ext cx="792163" cy="782638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8</a:t>
            </a:r>
          </a:p>
        </p:txBody>
      </p:sp>
      <p:sp>
        <p:nvSpPr>
          <p:cNvPr id="6173" name="AutoShape 29"/>
          <p:cNvSpPr>
            <a:spLocks noChangeArrowheads="1"/>
          </p:cNvSpPr>
          <p:nvPr/>
        </p:nvSpPr>
        <p:spPr bwMode="auto">
          <a:xfrm>
            <a:off x="4643438" y="5445125"/>
            <a:ext cx="792162" cy="782638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10,7</a:t>
            </a:r>
          </a:p>
        </p:txBody>
      </p:sp>
      <p:sp>
        <p:nvSpPr>
          <p:cNvPr id="6174" name="AutoShape 30"/>
          <p:cNvSpPr>
            <a:spLocks noChangeArrowheads="1"/>
          </p:cNvSpPr>
          <p:nvPr/>
        </p:nvSpPr>
        <p:spPr bwMode="auto">
          <a:xfrm>
            <a:off x="1792658" y="4525408"/>
            <a:ext cx="792162" cy="782638"/>
          </a:xfrm>
          <a:prstGeom prst="diamond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16,3</a:t>
            </a:r>
          </a:p>
        </p:txBody>
      </p:sp>
      <p:sp>
        <p:nvSpPr>
          <p:cNvPr id="6175" name="Rectangle 31"/>
          <p:cNvSpPr>
            <a:spLocks noChangeArrowheads="1"/>
          </p:cNvSpPr>
          <p:nvPr/>
        </p:nvSpPr>
        <p:spPr bwMode="auto">
          <a:xfrm>
            <a:off x="3276600" y="5589588"/>
            <a:ext cx="647700" cy="503237"/>
          </a:xfrm>
          <a:prstGeom prst="rect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6,5</a:t>
            </a:r>
          </a:p>
        </p:txBody>
      </p:sp>
      <p:sp>
        <p:nvSpPr>
          <p:cNvPr id="6176" name="Rectangle 32"/>
          <p:cNvSpPr>
            <a:spLocks noChangeArrowheads="1"/>
          </p:cNvSpPr>
          <p:nvPr/>
        </p:nvSpPr>
        <p:spPr bwMode="auto">
          <a:xfrm>
            <a:off x="5868144" y="4194969"/>
            <a:ext cx="647700" cy="503237"/>
          </a:xfrm>
          <a:prstGeom prst="rect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5,1</a:t>
            </a:r>
          </a:p>
        </p:txBody>
      </p:sp>
      <p:sp>
        <p:nvSpPr>
          <p:cNvPr id="6177" name="Rectangle 33"/>
          <p:cNvSpPr>
            <a:spLocks noChangeArrowheads="1"/>
          </p:cNvSpPr>
          <p:nvPr/>
        </p:nvSpPr>
        <p:spPr bwMode="auto">
          <a:xfrm>
            <a:off x="2247886" y="1737320"/>
            <a:ext cx="647700" cy="503238"/>
          </a:xfrm>
          <a:prstGeom prst="rect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9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168611" y="2566383"/>
            <a:ext cx="2519363" cy="504825"/>
            <a:chOff x="2064" y="2840"/>
            <a:chExt cx="1587" cy="318"/>
          </a:xfrm>
        </p:grpSpPr>
        <p:sp>
          <p:nvSpPr>
            <p:cNvPr id="6153" name="Oval 9"/>
            <p:cNvSpPr>
              <a:spLocks noChangeArrowheads="1"/>
            </p:cNvSpPr>
            <p:nvPr/>
          </p:nvSpPr>
          <p:spPr bwMode="auto">
            <a:xfrm>
              <a:off x="2064" y="2840"/>
              <a:ext cx="1134" cy="31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dirty="0">
                <a:solidFill>
                  <a:srgbClr val="990033"/>
                </a:solidFill>
              </a:endParaRPr>
            </a:p>
          </p:txBody>
        </p:sp>
        <p:sp>
          <p:nvSpPr>
            <p:cNvPr id="6178" name="Rectangle 34"/>
            <p:cNvSpPr>
              <a:spLocks noChangeArrowheads="1"/>
            </p:cNvSpPr>
            <p:nvPr/>
          </p:nvSpPr>
          <p:spPr bwMode="auto">
            <a:xfrm>
              <a:off x="3243" y="2840"/>
              <a:ext cx="408" cy="317"/>
            </a:xfrm>
            <a:prstGeom prst="rect">
              <a:avLst/>
            </a:prstGeom>
            <a:solidFill>
              <a:srgbClr val="FFCC99"/>
            </a:solidFill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>
                  <a:solidFill>
                    <a:srgbClr val="000099"/>
                  </a:solidFill>
                </a:rPr>
                <a:t>8</a:t>
              </a:r>
            </a:p>
          </p:txBody>
        </p:sp>
      </p:grpSp>
      <p:sp>
        <p:nvSpPr>
          <p:cNvPr id="6179" name="Rectangle 35"/>
          <p:cNvSpPr>
            <a:spLocks noChangeArrowheads="1"/>
          </p:cNvSpPr>
          <p:nvPr/>
        </p:nvSpPr>
        <p:spPr bwMode="auto">
          <a:xfrm>
            <a:off x="4787900" y="3138490"/>
            <a:ext cx="647700" cy="503238"/>
          </a:xfrm>
          <a:prstGeom prst="rect">
            <a:avLst/>
          </a:prstGeom>
          <a:solidFill>
            <a:srgbClr val="FFCC99"/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000099"/>
                </a:solidFill>
              </a:rPr>
              <a:t>10</a:t>
            </a:r>
          </a:p>
        </p:txBody>
      </p:sp>
      <p:sp>
        <p:nvSpPr>
          <p:cNvPr id="37" name="WordArt 46" descr="Белый мрамор"/>
          <p:cNvSpPr>
            <a:spLocks noChangeArrowheads="1" noChangeShapeType="1" noTextEdit="1"/>
          </p:cNvSpPr>
          <p:nvPr/>
        </p:nvSpPr>
        <p:spPr bwMode="auto">
          <a:xfrm>
            <a:off x="2500298" y="214290"/>
            <a:ext cx="482599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 dirty="0" err="1" smtClean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Обчисли</a:t>
            </a:r>
            <a:r>
              <a:rPr lang="ru-RU" sz="3600" kern="10" dirty="0" smtClean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.</a:t>
            </a:r>
            <a:endParaRPr lang="ru-RU" sz="3600" kern="10" dirty="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Arial"/>
              <a:cs typeface="Arial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1025" y="962048"/>
            <a:ext cx="31775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accent2"/>
                </a:solidFill>
              </a:rPr>
              <a:t>фігурне катання 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32" name="Рисунок 31" descr="F:\учитель года\картинка\иконки\tmbs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1494" y="930137"/>
            <a:ext cx="350046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animBg="1"/>
      <p:bldP spid="6154" grpId="0" animBg="1"/>
      <p:bldP spid="6172" grpId="0" animBg="1"/>
      <p:bldP spid="6173" grpId="0" animBg="1"/>
      <p:bldP spid="6174" grpId="0" animBg="1"/>
      <p:bldP spid="6175" grpId="0" animBg="1"/>
      <p:bldP spid="6176" grpId="0" animBg="1"/>
      <p:bldP spid="6177" grpId="0" animBg="1"/>
      <p:bldP spid="61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1403350" y="188913"/>
            <a:ext cx="6697663" cy="836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 dirty="0" err="1" smtClean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Розв</a:t>
            </a:r>
            <a:r>
              <a:rPr lang="en-US" sz="3600" kern="10" dirty="0" smtClean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’</a:t>
            </a:r>
            <a:r>
              <a:rPr lang="uk-UA" sz="3600" kern="10" dirty="0" err="1" smtClean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яжи</a:t>
            </a:r>
            <a:r>
              <a:rPr lang="ru-RU" sz="3600" kern="10" dirty="0" smtClean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3600" kern="10" dirty="0" err="1" smtClean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рівняння</a:t>
            </a:r>
            <a:endParaRPr lang="ru-RU" sz="3600" kern="10" dirty="0">
              <a:ln w="9525">
                <a:round/>
                <a:headEnd/>
                <a:tailEnd/>
              </a:ln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4" name="Рисунок 23" descr="F:\учитель года\картинка\иконки\бполп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071546"/>
            <a:ext cx="300039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55"/>
          <a:stretch>
            <a:fillRect/>
          </a:stretch>
        </p:blipFill>
        <p:spPr bwMode="auto">
          <a:xfrm>
            <a:off x="0" y="2000240"/>
            <a:ext cx="4648200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5286380" y="4643446"/>
            <a:ext cx="2154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x-2,9=3,93</a:t>
            </a:r>
            <a:endParaRPr lang="ru-RU" sz="32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714612" y="5286388"/>
            <a:ext cx="22589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x+3,54=8,2</a:t>
            </a:r>
            <a:endParaRPr lang="ru-RU" sz="3200" b="1" dirty="0"/>
          </a:p>
        </p:txBody>
      </p:sp>
      <p:sp>
        <p:nvSpPr>
          <p:cNvPr id="28" name="Oval 10"/>
          <p:cNvSpPr>
            <a:spLocks noChangeArrowheads="1"/>
          </p:cNvSpPr>
          <p:nvPr/>
        </p:nvSpPr>
        <p:spPr bwMode="auto">
          <a:xfrm>
            <a:off x="7429520" y="4643446"/>
            <a:ext cx="1235065" cy="4794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sp>
        <p:nvSpPr>
          <p:cNvPr id="29" name="Oval 10"/>
          <p:cNvSpPr>
            <a:spLocks noChangeArrowheads="1"/>
          </p:cNvSpPr>
          <p:nvPr/>
        </p:nvSpPr>
        <p:spPr bwMode="auto">
          <a:xfrm>
            <a:off x="5000628" y="5357826"/>
            <a:ext cx="1235065" cy="4794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428728" y="2928934"/>
            <a:ext cx="12144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4,66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714612" y="3214686"/>
            <a:ext cx="885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6,83</a:t>
            </a:r>
            <a:endParaRPr lang="ru-RU" sz="28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071538" y="1285860"/>
            <a:ext cx="1627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 smtClean="0">
                <a:solidFill>
                  <a:schemeClr val="accent2"/>
                </a:solidFill>
              </a:rPr>
              <a:t>хокей</a:t>
            </a:r>
            <a:endParaRPr lang="ru-RU" sz="40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81481E-6 L -0.45677 -0.104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00" y="-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-0.37014 -0.178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-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9937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620713"/>
            <a:ext cx="8362950" cy="5903912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endParaRPr lang="ru-RU" dirty="0" smtClean="0"/>
          </a:p>
          <a:p>
            <a:pPr marL="609600" indent="-609600">
              <a:buFontTx/>
              <a:buAutoNum type="arabicPeriod"/>
            </a:pPr>
            <a:r>
              <a:rPr lang="ru-RU" dirty="0" smtClean="0"/>
              <a:t>0,27+(1,78+5,73)</a:t>
            </a:r>
          </a:p>
          <a:p>
            <a:pPr marL="609600" indent="-609600">
              <a:buFontTx/>
              <a:buNone/>
            </a:pPr>
            <a:endParaRPr lang="ru-RU" dirty="0" smtClean="0"/>
          </a:p>
          <a:p>
            <a:pPr marL="609600" indent="-609600">
              <a:buFontTx/>
              <a:buAutoNum type="arabicPeriod" startAt="2"/>
            </a:pPr>
            <a:r>
              <a:rPr lang="ru-RU" dirty="0" smtClean="0"/>
              <a:t>21,49+3,674+31,51</a:t>
            </a:r>
          </a:p>
          <a:p>
            <a:pPr marL="609600" indent="-609600">
              <a:buFontTx/>
              <a:buNone/>
            </a:pPr>
            <a:endParaRPr lang="ru-RU" dirty="0" smtClean="0"/>
          </a:p>
          <a:p>
            <a:pPr marL="609600" indent="-609600">
              <a:buFontTx/>
              <a:buAutoNum type="arabicPeriod" startAt="3"/>
            </a:pPr>
            <a:r>
              <a:rPr lang="ru-RU" dirty="0" smtClean="0"/>
              <a:t>37,45-(26,45+7,9)</a:t>
            </a:r>
          </a:p>
          <a:p>
            <a:pPr marL="609600" indent="-609600">
              <a:buFontTx/>
              <a:buNone/>
            </a:pPr>
            <a:endParaRPr lang="ru-RU" dirty="0" smtClean="0"/>
          </a:p>
          <a:p>
            <a:pPr marL="609600" indent="-609600">
              <a:buFontTx/>
              <a:buAutoNum type="arabicPeriod" startAt="4"/>
            </a:pPr>
            <a:r>
              <a:rPr lang="ru-RU" dirty="0" smtClean="0"/>
              <a:t>(13,88+8,46)- 2,46</a:t>
            </a:r>
          </a:p>
          <a:p>
            <a:pPr marL="609600" indent="-609600">
              <a:buFontTx/>
              <a:buNone/>
            </a:pPr>
            <a:endParaRPr lang="ru-RU" dirty="0" smtClean="0"/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6300788" y="1052513"/>
            <a:ext cx="1800225" cy="720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8000" tIns="10800" rIns="18000" bIns="10800" anchor="ctr"/>
          <a:lstStyle/>
          <a:p>
            <a:r>
              <a:rPr lang="ru-RU" sz="3200" b="1">
                <a:solidFill>
                  <a:srgbClr val="800080"/>
                </a:solidFill>
              </a:rPr>
              <a:t>1</a:t>
            </a:r>
            <a:r>
              <a:rPr lang="ru-RU" sz="2000" b="1"/>
              <a:t>    56,674</a:t>
            </a:r>
          </a:p>
        </p:txBody>
      </p:sp>
      <p:sp>
        <p:nvSpPr>
          <p:cNvPr id="20484" name="Rectangle 7"/>
          <p:cNvSpPr>
            <a:spLocks noChangeArrowheads="1"/>
          </p:cNvSpPr>
          <p:nvPr/>
        </p:nvSpPr>
        <p:spPr bwMode="auto">
          <a:xfrm>
            <a:off x="6300788" y="2133600"/>
            <a:ext cx="1800225" cy="720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8000" tIns="10800" rIns="18000" bIns="10800" anchor="ctr"/>
          <a:lstStyle/>
          <a:p>
            <a:r>
              <a:rPr lang="ru-RU" sz="3200" b="1">
                <a:solidFill>
                  <a:srgbClr val="800080"/>
                </a:solidFill>
              </a:rPr>
              <a:t>2</a:t>
            </a:r>
            <a:r>
              <a:rPr lang="ru-RU" sz="2000" b="1"/>
              <a:t>          3,1</a:t>
            </a:r>
          </a:p>
        </p:txBody>
      </p:sp>
      <p:sp>
        <p:nvSpPr>
          <p:cNvPr id="20485" name="Rectangle 8"/>
          <p:cNvSpPr>
            <a:spLocks noChangeArrowheads="1"/>
          </p:cNvSpPr>
          <p:nvPr/>
        </p:nvSpPr>
        <p:spPr bwMode="auto">
          <a:xfrm>
            <a:off x="6300788" y="3213100"/>
            <a:ext cx="1800225" cy="720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8000" tIns="10800" rIns="18000" bIns="10800" anchor="ctr"/>
          <a:lstStyle/>
          <a:p>
            <a:r>
              <a:rPr lang="ru-RU" sz="3200" b="1">
                <a:solidFill>
                  <a:srgbClr val="800080"/>
                </a:solidFill>
              </a:rPr>
              <a:t>3</a:t>
            </a:r>
            <a:r>
              <a:rPr lang="ru-RU" sz="2000" b="1"/>
              <a:t>        7,78</a:t>
            </a:r>
          </a:p>
        </p:txBody>
      </p:sp>
      <p:sp>
        <p:nvSpPr>
          <p:cNvPr id="20486" name="Rectangle 9"/>
          <p:cNvSpPr>
            <a:spLocks noChangeArrowheads="1"/>
          </p:cNvSpPr>
          <p:nvPr/>
        </p:nvSpPr>
        <p:spPr bwMode="auto">
          <a:xfrm>
            <a:off x="6300788" y="4365625"/>
            <a:ext cx="1800225" cy="720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8000" tIns="10800" rIns="18000" bIns="10800" anchor="ctr"/>
          <a:lstStyle/>
          <a:p>
            <a:r>
              <a:rPr lang="ru-RU" sz="3200" b="1">
                <a:solidFill>
                  <a:srgbClr val="800080"/>
                </a:solidFill>
              </a:rPr>
              <a:t>4</a:t>
            </a:r>
            <a:r>
              <a:rPr lang="ru-RU" sz="2000" b="1"/>
              <a:t>        18,9</a:t>
            </a:r>
          </a:p>
        </p:txBody>
      </p:sp>
      <p:sp>
        <p:nvSpPr>
          <p:cNvPr id="20487" name="Rectangle 10"/>
          <p:cNvSpPr>
            <a:spLocks noChangeArrowheads="1"/>
          </p:cNvSpPr>
          <p:nvPr/>
        </p:nvSpPr>
        <p:spPr bwMode="auto">
          <a:xfrm>
            <a:off x="6300788" y="5445125"/>
            <a:ext cx="1800225" cy="720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8000" tIns="10800" rIns="18000" bIns="10800" anchor="ctr"/>
          <a:lstStyle/>
          <a:p>
            <a:r>
              <a:rPr lang="ru-RU" sz="3200" b="1">
                <a:solidFill>
                  <a:srgbClr val="800080"/>
                </a:solidFill>
              </a:rPr>
              <a:t>5</a:t>
            </a:r>
            <a:r>
              <a:rPr lang="ru-RU" sz="2000" b="1"/>
              <a:t>      19,88</a:t>
            </a:r>
          </a:p>
        </p:txBody>
      </p:sp>
      <p:sp>
        <p:nvSpPr>
          <p:cNvPr id="114699" name="Line 11"/>
          <p:cNvSpPr>
            <a:spLocks noChangeShapeType="1"/>
          </p:cNvSpPr>
          <p:nvPr/>
        </p:nvSpPr>
        <p:spPr bwMode="auto">
          <a:xfrm>
            <a:off x="4214810" y="1571612"/>
            <a:ext cx="2071702" cy="2143140"/>
          </a:xfrm>
          <a:prstGeom prst="line">
            <a:avLst/>
          </a:prstGeom>
          <a:noFill/>
          <a:ln w="57150" cap="rnd">
            <a:solidFill>
              <a:schemeClr val="accent1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4700" name="Line 12"/>
          <p:cNvSpPr>
            <a:spLocks noChangeShapeType="1"/>
          </p:cNvSpPr>
          <p:nvPr/>
        </p:nvSpPr>
        <p:spPr bwMode="auto">
          <a:xfrm flipV="1">
            <a:off x="4643438" y="1643049"/>
            <a:ext cx="1571624" cy="1000132"/>
          </a:xfrm>
          <a:prstGeom prst="line">
            <a:avLst/>
          </a:prstGeom>
          <a:noFill/>
          <a:ln w="57150" cap="rnd">
            <a:solidFill>
              <a:schemeClr val="accent1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4701" name="Line 13"/>
          <p:cNvSpPr>
            <a:spLocks noChangeShapeType="1"/>
          </p:cNvSpPr>
          <p:nvPr/>
        </p:nvSpPr>
        <p:spPr bwMode="auto">
          <a:xfrm flipV="1">
            <a:off x="4357687" y="2714620"/>
            <a:ext cx="1857388" cy="1079502"/>
          </a:xfrm>
          <a:prstGeom prst="line">
            <a:avLst/>
          </a:prstGeom>
          <a:noFill/>
          <a:ln w="57150" cap="rnd">
            <a:solidFill>
              <a:schemeClr val="accent1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4702" name="Line 14"/>
          <p:cNvSpPr>
            <a:spLocks noChangeShapeType="1"/>
          </p:cNvSpPr>
          <p:nvPr/>
        </p:nvSpPr>
        <p:spPr bwMode="auto">
          <a:xfrm>
            <a:off x="4429124" y="5000636"/>
            <a:ext cx="1857388" cy="857256"/>
          </a:xfrm>
          <a:prstGeom prst="line">
            <a:avLst/>
          </a:prstGeom>
          <a:noFill/>
          <a:ln w="57150" cap="rnd">
            <a:solidFill>
              <a:schemeClr val="accent1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428875" y="214313"/>
            <a:ext cx="4856163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 err="1" smtClean="0">
                <a:solidFill>
                  <a:schemeClr val="bg1"/>
                </a:solidFill>
              </a:rPr>
              <a:t>Хокей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>
                <a:solidFill>
                  <a:schemeClr val="bg1"/>
                </a:solidFill>
              </a:rPr>
              <a:t>с </a:t>
            </a:r>
            <a:r>
              <a:rPr lang="ru-RU" sz="3600" b="1" dirty="0" smtClean="0">
                <a:solidFill>
                  <a:schemeClr val="bg1"/>
                </a:solidFill>
              </a:rPr>
              <a:t>шайбою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4" name="Рисунок 13" descr="F:\учитель года\картинка\иконки\бполп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57826"/>
            <a:ext cx="171448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" descr="http://storage.pressfoto.ru/2010.08/261994230287113eb5056dc39c82105de20f72d0e3_s.jpg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64304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4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9" grpId="0" animBg="1"/>
      <p:bldP spid="114700" grpId="0" animBg="1"/>
      <p:bldP spid="114701" grpId="0" animBg="1"/>
      <p:bldP spid="11470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10"/>
          <p:cNvSpPr>
            <a:spLocks noGrp="1" noChangeArrowheads="1"/>
          </p:cNvSpPr>
          <p:nvPr>
            <p:ph type="title"/>
          </p:nvPr>
        </p:nvSpPr>
        <p:spPr>
          <a:xfrm>
            <a:off x="571472" y="642918"/>
            <a:ext cx="8229600" cy="76360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err="1" smtClean="0"/>
              <a:t>Обчислити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прочитати</a:t>
            </a:r>
            <a:r>
              <a:rPr lang="ru-RU" sz="2400" dirty="0" smtClean="0"/>
              <a:t> "шифровку".</a:t>
            </a:r>
            <a:endParaRPr lang="ru-RU" sz="2400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387" name="Rectangle 11"/>
          <p:cNvSpPr>
            <a:spLocks noChangeArrowheads="1"/>
          </p:cNvSpPr>
          <p:nvPr/>
        </p:nvSpPr>
        <p:spPr bwMode="auto">
          <a:xfrm>
            <a:off x="571500" y="1500188"/>
            <a:ext cx="2232025" cy="2016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3200" b="1"/>
              <a:t>1) 7,4 +3,2 =</a:t>
            </a:r>
          </a:p>
          <a:p>
            <a:r>
              <a:rPr lang="ru-RU" sz="3200" b="1"/>
              <a:t>2) 18,6 + 4,2 =</a:t>
            </a:r>
          </a:p>
          <a:p>
            <a:r>
              <a:rPr lang="ru-RU" sz="3200" b="1"/>
              <a:t>3) 7,5 – 0,7 =</a:t>
            </a:r>
          </a:p>
          <a:p>
            <a:r>
              <a:rPr lang="ru-RU" sz="3200" b="1"/>
              <a:t>4) 5,9 + 0,3 =</a:t>
            </a:r>
          </a:p>
          <a:p>
            <a:endParaRPr lang="ru-RU"/>
          </a:p>
        </p:txBody>
      </p:sp>
      <p:sp>
        <p:nvSpPr>
          <p:cNvPr id="16388" name="Rectangle 43"/>
          <p:cNvSpPr>
            <a:spLocks noChangeArrowheads="1"/>
          </p:cNvSpPr>
          <p:nvPr/>
        </p:nvSpPr>
        <p:spPr bwMode="auto">
          <a:xfrm>
            <a:off x="4714875" y="1285875"/>
            <a:ext cx="2590800" cy="2016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3200" b="1"/>
              <a:t>5) 50,2 – 20,2 =</a:t>
            </a:r>
          </a:p>
          <a:p>
            <a:r>
              <a:rPr lang="ru-RU" sz="3200" b="1"/>
              <a:t>6) 3 – 0,4 =</a:t>
            </a:r>
          </a:p>
          <a:p>
            <a:r>
              <a:rPr lang="ru-RU" sz="3200" b="1"/>
              <a:t>7) 9,5 – 4,3 =</a:t>
            </a:r>
          </a:p>
          <a:p>
            <a:r>
              <a:rPr lang="ru-RU" sz="3200" b="1"/>
              <a:t>8) 4,2 + 2,06 =</a:t>
            </a:r>
          </a:p>
        </p:txBody>
      </p:sp>
      <p:graphicFrame>
        <p:nvGraphicFramePr>
          <p:cNvPr id="5216" name="Group 96"/>
          <p:cNvGraphicFramePr>
            <a:graphicFrameLocks noGrp="1"/>
          </p:cNvGraphicFramePr>
          <p:nvPr>
            <p:ph idx="1"/>
          </p:nvPr>
        </p:nvGraphicFramePr>
        <p:xfrm>
          <a:off x="457200" y="3786188"/>
          <a:ext cx="7400948" cy="2388868"/>
        </p:xfrm>
        <a:graphic>
          <a:graphicData uri="http://schemas.openxmlformats.org/drawingml/2006/table">
            <a:tbl>
              <a:tblPr/>
              <a:tblGrid>
                <a:gridCol w="926603"/>
                <a:gridCol w="923209"/>
                <a:gridCol w="926603"/>
                <a:gridCol w="924907"/>
                <a:gridCol w="924906"/>
                <a:gridCol w="924907"/>
                <a:gridCol w="924906"/>
                <a:gridCol w="924907"/>
              </a:tblGrid>
              <a:tr h="584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6,2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10,6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5,3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5,2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22,8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22,6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6,08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3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6,8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7,57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6,26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8,2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2,6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17" name="Rectangle 97"/>
          <p:cNvSpPr>
            <a:spLocks noChangeArrowheads="1"/>
          </p:cNvSpPr>
          <p:nvPr/>
        </p:nvSpPr>
        <p:spPr bwMode="auto">
          <a:xfrm>
            <a:off x="3000375" y="1428750"/>
            <a:ext cx="790575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10,6</a:t>
            </a:r>
          </a:p>
        </p:txBody>
      </p:sp>
      <p:sp>
        <p:nvSpPr>
          <p:cNvPr id="5218" name="Rectangle 98"/>
          <p:cNvSpPr>
            <a:spLocks noChangeArrowheads="1"/>
          </p:cNvSpPr>
          <p:nvPr/>
        </p:nvSpPr>
        <p:spPr bwMode="auto">
          <a:xfrm>
            <a:off x="3357563" y="1857375"/>
            <a:ext cx="714375" cy="50323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990033"/>
                </a:solidFill>
              </a:rPr>
              <a:t>22,8</a:t>
            </a:r>
          </a:p>
        </p:txBody>
      </p:sp>
      <p:sp>
        <p:nvSpPr>
          <p:cNvPr id="5220" name="Rectangle 100"/>
          <p:cNvSpPr>
            <a:spLocks noChangeArrowheads="1"/>
          </p:cNvSpPr>
          <p:nvPr/>
        </p:nvSpPr>
        <p:spPr bwMode="auto">
          <a:xfrm>
            <a:off x="3143240" y="2428868"/>
            <a:ext cx="642937" cy="5000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990033"/>
                </a:solidFill>
              </a:rPr>
              <a:t>6,8</a:t>
            </a:r>
          </a:p>
        </p:txBody>
      </p:sp>
      <p:sp>
        <p:nvSpPr>
          <p:cNvPr id="5221" name="Rectangle 101"/>
          <p:cNvSpPr>
            <a:spLocks noChangeArrowheads="1"/>
          </p:cNvSpPr>
          <p:nvPr/>
        </p:nvSpPr>
        <p:spPr bwMode="auto">
          <a:xfrm>
            <a:off x="3071813" y="2928938"/>
            <a:ext cx="647700" cy="5000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990033"/>
                </a:solidFill>
              </a:rPr>
              <a:t>6,2</a:t>
            </a:r>
          </a:p>
        </p:txBody>
      </p:sp>
      <p:sp>
        <p:nvSpPr>
          <p:cNvPr id="5222" name="Rectangle 102"/>
          <p:cNvSpPr>
            <a:spLocks noChangeArrowheads="1"/>
          </p:cNvSpPr>
          <p:nvPr/>
        </p:nvSpPr>
        <p:spPr bwMode="auto">
          <a:xfrm>
            <a:off x="7429500" y="2857500"/>
            <a:ext cx="785813" cy="5715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990033"/>
                </a:solidFill>
              </a:rPr>
              <a:t>6,26</a:t>
            </a:r>
          </a:p>
        </p:txBody>
      </p:sp>
      <p:sp>
        <p:nvSpPr>
          <p:cNvPr id="5224" name="Rectangle 104"/>
          <p:cNvSpPr>
            <a:spLocks noChangeArrowheads="1"/>
          </p:cNvSpPr>
          <p:nvPr/>
        </p:nvSpPr>
        <p:spPr bwMode="auto">
          <a:xfrm>
            <a:off x="6929438" y="1857375"/>
            <a:ext cx="714375" cy="4286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990033"/>
                </a:solidFill>
              </a:rPr>
              <a:t>2,6</a:t>
            </a:r>
          </a:p>
        </p:txBody>
      </p:sp>
      <p:sp>
        <p:nvSpPr>
          <p:cNvPr id="5225" name="Rectangle 105"/>
          <p:cNvSpPr>
            <a:spLocks noChangeArrowheads="1"/>
          </p:cNvSpPr>
          <p:nvPr/>
        </p:nvSpPr>
        <p:spPr bwMode="auto">
          <a:xfrm>
            <a:off x="7643813" y="1285875"/>
            <a:ext cx="790575" cy="5715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990033"/>
                </a:solidFill>
              </a:rPr>
              <a:t>30</a:t>
            </a:r>
          </a:p>
        </p:txBody>
      </p:sp>
      <p:sp>
        <p:nvSpPr>
          <p:cNvPr id="5226" name="Rectangle 106"/>
          <p:cNvSpPr>
            <a:spLocks noChangeArrowheads="1"/>
          </p:cNvSpPr>
          <p:nvPr/>
        </p:nvSpPr>
        <p:spPr bwMode="auto">
          <a:xfrm>
            <a:off x="2285984" y="4357694"/>
            <a:ext cx="935038" cy="64293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7" name="Rectangle 107"/>
          <p:cNvSpPr>
            <a:spLocks noChangeArrowheads="1"/>
          </p:cNvSpPr>
          <p:nvPr/>
        </p:nvSpPr>
        <p:spPr bwMode="auto">
          <a:xfrm>
            <a:off x="3214688" y="5572125"/>
            <a:ext cx="935037" cy="57467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8" name="Rectangle 108"/>
          <p:cNvSpPr>
            <a:spLocks noChangeArrowheads="1"/>
          </p:cNvSpPr>
          <p:nvPr/>
        </p:nvSpPr>
        <p:spPr bwMode="auto">
          <a:xfrm>
            <a:off x="4143372" y="4357694"/>
            <a:ext cx="935038" cy="64611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9" name="Rectangle 109"/>
          <p:cNvSpPr>
            <a:spLocks noChangeArrowheads="1"/>
          </p:cNvSpPr>
          <p:nvPr/>
        </p:nvSpPr>
        <p:spPr bwMode="auto">
          <a:xfrm>
            <a:off x="5072063" y="5572125"/>
            <a:ext cx="935037" cy="57467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30" name="Rectangle 110"/>
          <p:cNvSpPr>
            <a:spLocks noChangeArrowheads="1"/>
          </p:cNvSpPr>
          <p:nvPr/>
        </p:nvSpPr>
        <p:spPr bwMode="auto">
          <a:xfrm>
            <a:off x="1357313" y="5572125"/>
            <a:ext cx="1006475" cy="5715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31" name="Rectangle 111"/>
          <p:cNvSpPr>
            <a:spLocks noChangeArrowheads="1"/>
          </p:cNvSpPr>
          <p:nvPr/>
        </p:nvSpPr>
        <p:spPr bwMode="auto">
          <a:xfrm>
            <a:off x="428596" y="4357694"/>
            <a:ext cx="928688" cy="64293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32" name="Rectangle 112"/>
          <p:cNvSpPr>
            <a:spLocks noChangeArrowheads="1"/>
          </p:cNvSpPr>
          <p:nvPr/>
        </p:nvSpPr>
        <p:spPr bwMode="auto">
          <a:xfrm>
            <a:off x="428625" y="5572125"/>
            <a:ext cx="1006475" cy="5715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33" name="Rectangle 113"/>
          <p:cNvSpPr>
            <a:spLocks noChangeArrowheads="1"/>
          </p:cNvSpPr>
          <p:nvPr/>
        </p:nvSpPr>
        <p:spPr bwMode="auto">
          <a:xfrm>
            <a:off x="5072066" y="4357694"/>
            <a:ext cx="935037" cy="64611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34" name="Rectangle 114"/>
          <p:cNvSpPr>
            <a:spLocks noChangeArrowheads="1"/>
          </p:cNvSpPr>
          <p:nvPr/>
        </p:nvSpPr>
        <p:spPr bwMode="auto">
          <a:xfrm>
            <a:off x="7286625" y="2214563"/>
            <a:ext cx="785813" cy="5715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990033"/>
                </a:solidFill>
              </a:rPr>
              <a:t>5,2</a:t>
            </a:r>
          </a:p>
        </p:txBody>
      </p:sp>
      <p:sp>
        <p:nvSpPr>
          <p:cNvPr id="16452" name="WordArt 115" descr="Белый мрамор"/>
          <p:cNvSpPr>
            <a:spLocks noChangeArrowheads="1" noChangeShapeType="1" noTextEdit="1"/>
          </p:cNvSpPr>
          <p:nvPr/>
        </p:nvSpPr>
        <p:spPr bwMode="auto">
          <a:xfrm>
            <a:off x="1187450" y="0"/>
            <a:ext cx="6480175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endParaRPr lang="ru-RU" sz="3600" kern="1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Arial"/>
              <a:cs typeface="Arial"/>
            </a:endParaRPr>
          </a:p>
        </p:txBody>
      </p:sp>
      <p:sp>
        <p:nvSpPr>
          <p:cNvPr id="16453" name="TextBox 26"/>
          <p:cNvSpPr txBox="1">
            <a:spLocks noChangeArrowheads="1"/>
          </p:cNvSpPr>
          <p:nvPr/>
        </p:nvSpPr>
        <p:spPr bwMode="auto">
          <a:xfrm>
            <a:off x="2500313" y="214313"/>
            <a:ext cx="50068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chemeClr val="bg1"/>
                </a:solidFill>
              </a:rPr>
              <a:t>Ковзнярський</a:t>
            </a:r>
            <a:r>
              <a:rPr lang="ru-RU" sz="3600" b="1" dirty="0" smtClean="0">
                <a:solidFill>
                  <a:schemeClr val="bg1"/>
                </a:solidFill>
              </a:rPr>
              <a:t>  спорт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27" name="Рисунок 26" descr="F:\учитель года\картинка\иконки\сяи 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710" y="4643446"/>
            <a:ext cx="135729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 Картинка 6. Конькобежный спорт. Скоростной бег на коньках —вид спорта, в котором необходимо как можно быстрее преодолевать определённую дистанцию на ледовом стадионе по замкнутому кругу. 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428728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5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5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5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5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5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5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7" grpId="0" animBg="1"/>
      <p:bldP spid="5218" grpId="0" animBg="1"/>
      <p:bldP spid="5220" grpId="0" animBg="1"/>
      <p:bldP spid="5221" grpId="0" animBg="1"/>
      <p:bldP spid="5222" grpId="0" animBg="1"/>
      <p:bldP spid="5224" grpId="0" animBg="1"/>
      <p:bldP spid="5225" grpId="0" animBg="1"/>
      <p:bldP spid="5226" grpId="0" animBg="1"/>
      <p:bldP spid="5227" grpId="0" animBg="1"/>
      <p:bldP spid="5228" grpId="0" animBg="1"/>
      <p:bldP spid="5229" grpId="0" animBg="1"/>
      <p:bldP spid="5230" grpId="0" animBg="1"/>
      <p:bldP spid="5231" grpId="0" animBg="1"/>
      <p:bldP spid="5232" grpId="0" animBg="1"/>
      <p:bldP spid="5233" grpId="0" animBg="1"/>
      <p:bldP spid="5234" grpId="0" animBg="1"/>
    </p:bldLst>
  </p:timing>
</p:sld>
</file>

<file path=ppt/theme/theme1.xml><?xml version="1.0" encoding="utf-8"?>
<a:theme xmlns:a="http://schemas.openxmlformats.org/drawingml/2006/main" name="Тема53">
  <a:themeElements>
    <a:clrScheme name="Интернет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Интернет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нтернет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568</TotalTime>
  <Words>495</Words>
  <Application>Microsoft Office PowerPoint</Application>
  <PresentationFormat>Экран (4:3)</PresentationFormat>
  <Paragraphs>247</Paragraphs>
  <Slides>16</Slides>
  <Notes>14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Тема53</vt:lpstr>
      <vt:lpstr>Формула</vt:lpstr>
      <vt:lpstr>Урок –гра  «Зимова спартакіада»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Обчислити і прочитати "шифровку".</vt:lpstr>
      <vt:lpstr>Скелетон.Бобслей:</vt:lpstr>
      <vt:lpstr>Презентация PowerPoint</vt:lpstr>
      <vt:lpstr>Презентация PowerPoint</vt:lpstr>
      <vt:lpstr>Презентация PowerPoint</vt:lpstr>
      <vt:lpstr>Керлінг (графічний диктант)</vt:lpstr>
      <vt:lpstr>Задача.  Довжина гірськолижної траси для любителів дорівнює 45,2м, що на 3,5 м більше, ніж довжина траси для початківців та на 12,6 м  менше дожини траси для професіоналів. Знайти суму довжин всіх гірськолижних трас.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зимова спартакіада</dc:title>
  <dc:subject>зимова спартакіада</dc:subject>
  <dc:creator>Косюга</dc:creator>
  <cp:lastModifiedBy>Admin</cp:lastModifiedBy>
  <cp:revision>45</cp:revision>
  <dcterms:created xsi:type="dcterms:W3CDTF">2001-12-31T22:57:25Z</dcterms:created>
  <dcterms:modified xsi:type="dcterms:W3CDTF">2014-03-02T13:24:53Z</dcterms:modified>
</cp:coreProperties>
</file>