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69" r:id="rId3"/>
    <p:sldId id="256" r:id="rId4"/>
    <p:sldId id="263" r:id="rId5"/>
    <p:sldId id="270" r:id="rId6"/>
    <p:sldId id="273" r:id="rId7"/>
    <p:sldId id="274" r:id="rId8"/>
    <p:sldId id="275" r:id="rId9"/>
    <p:sldId id="278" r:id="rId10"/>
    <p:sldId id="279" r:id="rId11"/>
    <p:sldId id="264" r:id="rId12"/>
    <p:sldId id="284" r:id="rId13"/>
    <p:sldId id="287" r:id="rId14"/>
    <p:sldId id="265" r:id="rId15"/>
    <p:sldId id="267" r:id="rId16"/>
    <p:sldId id="280" r:id="rId17"/>
    <p:sldId id="281" r:id="rId18"/>
    <p:sldId id="282" r:id="rId19"/>
    <p:sldId id="283" r:id="rId20"/>
    <p:sldId id="266" r:id="rId21"/>
    <p:sldId id="286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2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E39AD26-CD16-479E-91C4-C1BE1D99E166}" type="datetimeFigureOut">
              <a:rPr lang="uk-UA" smtClean="0"/>
              <a:pPr/>
              <a:t>21.11.2015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0A2122-DF3C-4D9D-BCAA-8CBE94DAF75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 spokes="3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10.xml"/><Relationship Id="rId7" Type="http://schemas.openxmlformats.org/officeDocument/2006/relationships/oleObject" Target="../embeddings/oleObject8.bin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4.jpeg"/><Relationship Id="rId10" Type="http://schemas.openxmlformats.org/officeDocument/2006/relationships/oleObject" Target="../embeddings/oleObject11.bin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3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betkhoven_-_svecha.wav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oleObject" Target="../embeddings/oleObject3.bin"/><Relationship Id="rId2" Type="http://schemas.openxmlformats.org/officeDocument/2006/relationships/tags" Target="../tags/tag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oleObject" Target="../embeddings/oleObject4.bin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oleObject" Target="../embeddings/oleObject6.bin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лобачевський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248472" cy="6412149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476673"/>
            <a:ext cx="4495800" cy="5771728"/>
          </a:xfrm>
        </p:spPr>
        <p:txBody>
          <a:bodyPr/>
          <a:lstStyle/>
          <a:p>
            <a:endParaRPr lang="uk-UA" dirty="0" smtClean="0">
              <a:latin typeface="Cambria" pitchFamily="18" charset="0"/>
            </a:endParaRPr>
          </a:p>
          <a:p>
            <a:endParaRPr lang="uk-UA" dirty="0" smtClean="0">
              <a:latin typeface="Cambria" pitchFamily="18" charset="0"/>
            </a:endParaRPr>
          </a:p>
          <a:p>
            <a:r>
              <a:rPr lang="uk-UA" dirty="0" smtClean="0">
                <a:latin typeface="Cambria" pitchFamily="18" charset="0"/>
              </a:rPr>
              <a:t>«</a:t>
            </a:r>
            <a:r>
              <a:rPr lang="uk-UA" sz="4400" dirty="0" smtClean="0">
                <a:latin typeface="Cambria" pitchFamily="18" charset="0"/>
              </a:rPr>
              <a:t>Все в природі має бути виміряне, все має бути пораховане</a:t>
            </a:r>
            <a:r>
              <a:rPr lang="uk-UA" dirty="0" smtClean="0">
                <a:latin typeface="Cambria" pitchFamily="18" charset="0"/>
              </a:rPr>
              <a:t>»</a:t>
            </a:r>
            <a:endParaRPr lang="uk-UA" dirty="0">
              <a:latin typeface="Cambria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трелка вверх 48"/>
          <p:cNvSpPr/>
          <p:nvPr/>
        </p:nvSpPr>
        <p:spPr>
          <a:xfrm>
            <a:off x="6372200" y="4149080"/>
            <a:ext cx="2771800" cy="2331640"/>
          </a:xfrm>
          <a:prstGeom prst="upArrow">
            <a:avLst>
              <a:gd name="adj1" fmla="val 67306"/>
              <a:gd name="adj2" fmla="val 3539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Стрелка вверх 47"/>
          <p:cNvSpPr/>
          <p:nvPr/>
        </p:nvSpPr>
        <p:spPr>
          <a:xfrm rot="10800000">
            <a:off x="3203848" y="1052736"/>
            <a:ext cx="2771800" cy="2880320"/>
          </a:xfrm>
          <a:prstGeom prst="upArrow">
            <a:avLst>
              <a:gd name="adj1" fmla="val 67306"/>
              <a:gd name="adj2" fmla="val 591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Стрелка вверх 44"/>
          <p:cNvSpPr/>
          <p:nvPr/>
        </p:nvSpPr>
        <p:spPr>
          <a:xfrm>
            <a:off x="0" y="3573016"/>
            <a:ext cx="2771800" cy="2880320"/>
          </a:xfrm>
          <a:prstGeom prst="upArrow">
            <a:avLst>
              <a:gd name="adj1" fmla="val 67306"/>
              <a:gd name="adj2" fmla="val 591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" name="Группа 47"/>
          <p:cNvGrpSpPr/>
          <p:nvPr/>
        </p:nvGrpSpPr>
        <p:grpSpPr>
          <a:xfrm>
            <a:off x="-108520" y="0"/>
            <a:ext cx="9115996" cy="6742162"/>
            <a:chOff x="-108520" y="0"/>
            <a:chExt cx="9115996" cy="6742162"/>
          </a:xfrm>
        </p:grpSpPr>
        <p:grpSp>
          <p:nvGrpSpPr>
            <p:cNvPr id="3" name="Группа 50"/>
            <p:cNvGrpSpPr/>
            <p:nvPr/>
          </p:nvGrpSpPr>
          <p:grpSpPr>
            <a:xfrm>
              <a:off x="-108520" y="0"/>
              <a:ext cx="9115996" cy="6742162"/>
              <a:chOff x="-108520" y="0"/>
              <a:chExt cx="9115996" cy="6742162"/>
            </a:xfrm>
          </p:grpSpPr>
          <p:grpSp>
            <p:nvGrpSpPr>
              <p:cNvPr id="4" name="Группа 46"/>
              <p:cNvGrpSpPr/>
              <p:nvPr/>
            </p:nvGrpSpPr>
            <p:grpSpPr>
              <a:xfrm>
                <a:off x="-108520" y="0"/>
                <a:ext cx="9115996" cy="6742162"/>
                <a:chOff x="-108520" y="0"/>
                <a:chExt cx="9115996" cy="6742162"/>
              </a:xfrm>
            </p:grpSpPr>
            <p:grpSp>
              <p:nvGrpSpPr>
                <p:cNvPr id="5" name="Группа 45"/>
                <p:cNvGrpSpPr/>
                <p:nvPr/>
              </p:nvGrpSpPr>
              <p:grpSpPr>
                <a:xfrm>
                  <a:off x="-108520" y="44624"/>
                  <a:ext cx="9115996" cy="6697538"/>
                  <a:chOff x="-108520" y="44624"/>
                  <a:chExt cx="9115996" cy="6697538"/>
                </a:xfrm>
              </p:grpSpPr>
              <p:grpSp>
                <p:nvGrpSpPr>
                  <p:cNvPr id="6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-108520" y="44624"/>
                    <a:ext cx="3494204" cy="3455739"/>
                    <a:chOff x="392" y="743"/>
                    <a:chExt cx="2340" cy="2195"/>
                  </a:xfrm>
                </p:grpSpPr>
                <p:sp>
                  <p:nvSpPr>
                    <p:cNvPr id="23558" name="Rectangle 5"/>
                    <p:cNvSpPr>
                      <a:spLocks noChangeArrowheads="1"/>
                    </p:cNvSpPr>
                    <p:nvPr>
                      <p:custDataLst>
                        <p:tags r:id="rId2"/>
                      </p:custDataLst>
                    </p:nvPr>
                  </p:nvSpPr>
                  <p:spPr bwMode="auto">
                    <a:xfrm>
                      <a:off x="392" y="743"/>
                      <a:ext cx="116" cy="3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endParaRPr lang="ru-RU" altLang="uk-UA" sz="2800"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pic>
                  <p:nvPicPr>
                    <p:cNvPr id="23559" name="Picture 4" descr="31-6 Рисунок"/>
                    <p:cNvPicPr>
                      <a:picLocks noChangeAspect="1" noChangeArrowheads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5" cstate="email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extLst>
                        <a:ext uri="{28A0092B-C50C-407E-A947-70E740481C1C}">
                          <a14:useLocalDpi xmlns:a14="http://schemas.microsoft.com/office/drawing/2010/main" xmlns=""/>
                        </a:ext>
                      </a:extLst>
                    </a:blip>
                    <a:srcRect r="49569" b="15176"/>
                    <a:stretch>
                      <a:fillRect/>
                    </a:stretch>
                  </p:blipFill>
                  <p:spPr bwMode="auto">
                    <a:xfrm>
                      <a:off x="514" y="1521"/>
                      <a:ext cx="2218" cy="141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  <p:grpSp>
                <p:nvGrpSpPr>
                  <p:cNvPr id="7" name="Группа 44"/>
                  <p:cNvGrpSpPr/>
                  <p:nvPr/>
                </p:nvGrpSpPr>
                <p:grpSpPr>
                  <a:xfrm>
                    <a:off x="2799156" y="260350"/>
                    <a:ext cx="6208320" cy="6481812"/>
                    <a:chOff x="2799156" y="260350"/>
                    <a:chExt cx="6208320" cy="6481812"/>
                  </a:xfrm>
                </p:grpSpPr>
                <p:grpSp>
                  <p:nvGrpSpPr>
                    <p:cNvPr id="8" name="Группа 8"/>
                    <p:cNvGrpSpPr/>
                    <p:nvPr/>
                  </p:nvGrpSpPr>
                  <p:grpSpPr>
                    <a:xfrm>
                      <a:off x="5916613" y="260350"/>
                      <a:ext cx="3090863" cy="4005362"/>
                      <a:chOff x="5388282" y="1628457"/>
                      <a:chExt cx="3254068" cy="4275456"/>
                    </a:xfrm>
                  </p:grpSpPr>
                  <p:sp>
                    <p:nvSpPr>
                      <p:cNvPr id="10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580063" y="3429000"/>
                        <a:ext cx="2879725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11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508625" y="4941888"/>
                        <a:ext cx="30241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12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795963" y="2852738"/>
                        <a:ext cx="2016125" cy="3024187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13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162925" y="2914650"/>
                        <a:ext cx="45243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/>
                          <a:t>m</a:t>
                        </a:r>
                        <a:endParaRPr lang="uk-UA" altLang="uk-UA" sz="2000" b="1" i="1"/>
                      </a:p>
                    </p:txBody>
                  </p:sp>
                  <p:sp>
                    <p:nvSpPr>
                      <p:cNvPr id="14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277225" y="4425950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/>
                          <a:t>n</a:t>
                        </a:r>
                        <a:endParaRPr lang="uk-UA" altLang="uk-UA" sz="2000" b="1" i="1"/>
                      </a:p>
                    </p:txBody>
                  </p:sp>
                  <p:sp>
                    <p:nvSpPr>
                      <p:cNvPr id="15" name="Text Box 1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48538" y="5507038"/>
                        <a:ext cx="354012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/>
                          <a:t>k</a:t>
                        </a:r>
                        <a:endParaRPr lang="uk-UA" altLang="uk-UA" sz="2000" b="1" i="1"/>
                      </a:p>
                    </p:txBody>
                  </p:sp>
                  <p:sp>
                    <p:nvSpPr>
                      <p:cNvPr id="16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118225" y="2843213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 dirty="0"/>
                          <a:t>1</a:t>
                        </a:r>
                        <a:endParaRPr lang="uk-UA" altLang="uk-UA" sz="2000" b="1" i="1" dirty="0"/>
                      </a:p>
                    </p:txBody>
                  </p:sp>
                  <p:sp>
                    <p:nvSpPr>
                      <p:cNvPr id="17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334125" y="3417888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/>
                          <a:t>2</a:t>
                        </a:r>
                        <a:endParaRPr lang="uk-UA" altLang="uk-UA" sz="2000" b="1" i="1"/>
                      </a:p>
                    </p:txBody>
                  </p:sp>
                  <p:sp>
                    <p:nvSpPr>
                      <p:cNvPr id="18" name="Text Box 2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516688" y="4508500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en-US" altLang="uk-UA" sz="2000" b="1" i="1"/>
                          <a:t>3</a:t>
                        </a:r>
                        <a:endParaRPr lang="uk-UA" altLang="uk-UA" sz="2000" b="1" i="1"/>
                      </a:p>
                    </p:txBody>
                  </p:sp>
                  <p:graphicFrame>
                    <p:nvGraphicFramePr>
                      <p:cNvPr id="19" name="Object 22"/>
                      <p:cNvGraphicFramePr>
                        <a:graphicFrameLocks noChangeAspect="1"/>
                      </p:cNvGraphicFramePr>
                      <p:nvPr>
                        <p:ph sz="half" idx="4294967295"/>
                      </p:nvPr>
                    </p:nvGraphicFramePr>
                    <p:xfrm>
                      <a:off x="5388282" y="1628457"/>
                      <a:ext cx="3118690" cy="937087"/>
                    </p:xfrm>
                    <a:graphic>
                      <a:graphicData uri="http://schemas.openxmlformats.org/presentationml/2006/ole">
                        <p:oleObj spid="_x0000_s27650" name="Формула" r:id="rId6" imgW="1371600" imgH="406080" progId="Equation.3">
                          <p:embed/>
                        </p:oleObj>
                      </a:graphicData>
                    </a:graphic>
                  </p:graphicFrame>
                </p:grpSp>
                <p:grpSp>
                  <p:nvGrpSpPr>
                    <p:cNvPr id="9" name="Группа 30"/>
                    <p:cNvGrpSpPr/>
                    <p:nvPr/>
                  </p:nvGrpSpPr>
                  <p:grpSpPr>
                    <a:xfrm>
                      <a:off x="2799156" y="3933825"/>
                      <a:ext cx="4209657" cy="2808337"/>
                      <a:chOff x="1452563" y="693530"/>
                      <a:chExt cx="6796755" cy="5040520"/>
                    </a:xfrm>
                  </p:grpSpPr>
                  <p:graphicFrame>
                    <p:nvGraphicFramePr>
                      <p:cNvPr id="32" name="Object 3"/>
                      <p:cNvGraphicFramePr>
                        <a:graphicFrameLocks noChangeAspect="1"/>
                      </p:cNvGraphicFramePr>
                      <p:nvPr>
                        <p:ph sz="quarter" idx="4294967295"/>
                      </p:nvPr>
                    </p:nvGraphicFramePr>
                    <p:xfrm>
                      <a:off x="1539075" y="693530"/>
                      <a:ext cx="6710243" cy="718026"/>
                    </p:xfrm>
                    <a:graphic>
                      <a:graphicData uri="http://schemas.openxmlformats.org/presentationml/2006/ole">
                        <p:oleObj spid="_x0000_s27651" name="Формула" r:id="rId7" imgW="2374560" imgH="228600" progId="Equation.3">
                          <p:embed/>
                        </p:oleObj>
                      </a:graphicData>
                    </a:graphic>
                  </p:graphicFrame>
                  <p:sp>
                    <p:nvSpPr>
                      <p:cNvPr id="33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92275" y="2636838"/>
                        <a:ext cx="5688013" cy="71437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34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908175" y="1916113"/>
                        <a:ext cx="2303463" cy="3744912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35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508625" y="2060575"/>
                        <a:ext cx="1368425" cy="367347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uk-UA"/>
                      </a:p>
                    </p:txBody>
                  </p:sp>
                  <p:sp>
                    <p:nvSpPr>
                      <p:cNvPr id="36" name="Text Box 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16238" y="4005263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1</a:t>
                        </a:r>
                      </a:p>
                    </p:txBody>
                  </p:sp>
                  <p:sp>
                    <p:nvSpPr>
                      <p:cNvPr id="37" name="Text Box 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924300" y="2205038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2</a:t>
                        </a:r>
                      </a:p>
                    </p:txBody>
                  </p:sp>
                  <p:sp>
                    <p:nvSpPr>
                      <p:cNvPr id="38" name="Text Box 1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867400" y="2636838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3</a:t>
                        </a:r>
                      </a:p>
                    </p:txBody>
                  </p:sp>
                  <p:sp>
                    <p:nvSpPr>
                      <p:cNvPr id="39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300788" y="3860800"/>
                        <a:ext cx="3651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4</a:t>
                        </a:r>
                      </a:p>
                    </p:txBody>
                  </p:sp>
                  <p:sp>
                    <p:nvSpPr>
                      <p:cNvPr id="40" name="Text 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587500" y="2193925"/>
                        <a:ext cx="354013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а</a:t>
                        </a:r>
                      </a:p>
                    </p:txBody>
                  </p:sp>
                  <p:sp>
                    <p:nvSpPr>
                      <p:cNvPr id="41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57350" y="3778250"/>
                        <a:ext cx="35560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в</a:t>
                        </a:r>
                      </a:p>
                    </p:txBody>
                  </p:sp>
                  <p:sp>
                    <p:nvSpPr>
                      <p:cNvPr id="42" name="Text Box 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52563" y="5218113"/>
                        <a:ext cx="33337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с</a:t>
                        </a:r>
                      </a:p>
                    </p:txBody>
                  </p:sp>
                  <p:sp>
                    <p:nvSpPr>
                      <p:cNvPr id="43" name="Text Box 1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911975" y="5218113"/>
                        <a:ext cx="36195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 eaLnBrk="1" hangingPunct="1"/>
                        <a:r>
                          <a:rPr lang="uk-UA" altLang="uk-UA" sz="2000" b="1" i="1"/>
                          <a:t>р</a:t>
                        </a:r>
                      </a:p>
                    </p:txBody>
                  </p:sp>
                </p:grpSp>
              </p:grpSp>
            </p:grpSp>
            <p:sp>
              <p:nvSpPr>
                <p:cNvPr id="44" name="Прямоугольник 43"/>
                <p:cNvSpPr/>
                <p:nvPr/>
              </p:nvSpPr>
              <p:spPr>
                <a:xfrm>
                  <a:off x="0" y="0"/>
                  <a:ext cx="3275856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ru-RU" sz="24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1. </a:t>
                  </a:r>
                  <a:r>
                    <a:rPr lang="ru-RU" sz="2400" i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За </a:t>
                  </a:r>
                  <a:r>
                    <a:rPr lang="ru-RU" sz="2400" i="1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даними</a:t>
                  </a:r>
                  <a:r>
                    <a:rPr lang="ru-RU" sz="2400" i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рисунка </a:t>
                  </a:r>
                  <a:r>
                    <a:rPr lang="ru-RU" sz="2400" i="1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знайдіть</a:t>
                  </a:r>
                  <a:r>
                    <a:rPr lang="ru-RU" sz="2400" i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кути 1 </a:t>
                  </a:r>
                  <a:r>
                    <a:rPr lang="ru-RU" sz="2400" i="1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і</a:t>
                  </a:r>
                  <a:r>
                    <a:rPr lang="ru-RU" sz="2400" i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2, </a:t>
                  </a:r>
                  <a:r>
                    <a:rPr lang="ru-RU" sz="2400" i="1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якщо</a:t>
                  </a:r>
                  <a:r>
                    <a:rPr lang="ru-RU" sz="2400" i="1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</a:t>
                  </a:r>
                  <a:r>
                    <a:rPr lang="ru-RU" sz="2400" i="1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a||b</a:t>
                  </a:r>
                  <a:r>
                    <a:rPr lang="ru-RU" sz="2000" b="1" i="1" dirty="0" smtClean="0">
                      <a:solidFill>
                        <a:schemeClr val="bg2">
                          <a:lumMod val="50000"/>
                        </a:schemeClr>
                      </a:solidFill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.</a:t>
                  </a:r>
                  <a:endParaRPr lang="ru-RU" sz="2000" b="1" i="1" dirty="0">
                    <a:solidFill>
                      <a:schemeClr val="bg2">
                        <a:lumMod val="50000"/>
                      </a:schemeClr>
                    </a:solidFill>
                    <a:ea typeface="Calibri" pitchFamily="34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50" name="Прямая соединительная линия 49"/>
              <p:cNvCxnSpPr/>
              <p:nvPr/>
            </p:nvCxnSpPr>
            <p:spPr>
              <a:xfrm flipV="1">
                <a:off x="2987824" y="6093296"/>
                <a:ext cx="3528392" cy="7200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46" name="Объект 45"/>
            <p:cNvGraphicFramePr>
              <a:graphicFrameLocks noChangeAspect="1"/>
            </p:cNvGraphicFramePr>
            <p:nvPr/>
          </p:nvGraphicFramePr>
          <p:xfrm>
            <a:off x="467544" y="4653136"/>
            <a:ext cx="1872208" cy="1152128"/>
          </p:xfrm>
          <a:graphic>
            <a:graphicData uri="http://schemas.openxmlformats.org/presentationml/2006/ole">
              <p:oleObj spid="_x0000_s27652" name="Формула" r:id="rId8" imgW="660240" imgH="406080" progId="Equation.3">
                <p:embed/>
              </p:oleObj>
            </a:graphicData>
          </a:graphic>
        </p:graphicFrame>
        <p:graphicFrame>
          <p:nvGraphicFramePr>
            <p:cNvPr id="50181" name="Object 5"/>
            <p:cNvGraphicFramePr>
              <a:graphicFrameLocks noChangeAspect="1"/>
            </p:cNvGraphicFramePr>
            <p:nvPr/>
          </p:nvGraphicFramePr>
          <p:xfrm>
            <a:off x="3635897" y="2054302"/>
            <a:ext cx="1872207" cy="510602"/>
          </p:xfrm>
          <a:graphic>
            <a:graphicData uri="http://schemas.openxmlformats.org/presentationml/2006/ole">
              <p:oleObj spid="_x0000_s27653" name="Формула" r:id="rId9" imgW="660240" imgH="177480" progId="Equation.3">
                <p:embed/>
              </p:oleObj>
            </a:graphicData>
          </a:graphic>
        </p:graphicFrame>
        <p:graphicFrame>
          <p:nvGraphicFramePr>
            <p:cNvPr id="47" name="Object 5"/>
            <p:cNvGraphicFramePr>
              <a:graphicFrameLocks noChangeAspect="1"/>
            </p:cNvGraphicFramePr>
            <p:nvPr/>
          </p:nvGraphicFramePr>
          <p:xfrm>
            <a:off x="6804248" y="5127278"/>
            <a:ext cx="2016224" cy="461962"/>
          </p:xfrm>
          <a:graphic>
            <a:graphicData uri="http://schemas.openxmlformats.org/presentationml/2006/ole">
              <p:oleObj spid="_x0000_s27654" name="Формула" r:id="rId10" imgW="596880" imgH="17748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"/>
          <a:ext cx="9144000" cy="6873506"/>
        </p:xfrm>
        <a:graphic>
          <a:graphicData uri="http://schemas.openxmlformats.org/drawingml/2006/table">
            <a:tbl>
              <a:tblPr bandRow="1" bandCol="1">
                <a:tableStyleId>{35758FB7-9AC5-4552-8A53-C91805E547FA}</a:tableStyleId>
              </a:tblPr>
              <a:tblGrid>
                <a:gridCol w="3048000"/>
                <a:gridCol w="3048000"/>
                <a:gridCol w="3048000"/>
              </a:tblGrid>
              <a:tr h="92937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800" u="none" strike="noStrike" kern="1200" dirty="0" smtClean="0"/>
                        <a:t>Дано: а</a:t>
                      </a:r>
                      <a:r>
                        <a:rPr kumimoji="0" lang="en-US" sz="2800" u="none" strike="noStrike" kern="1200" dirty="0" smtClean="0"/>
                        <a:t>||b</a:t>
                      </a:r>
                      <a:r>
                        <a:rPr kumimoji="0" lang="uk-UA" sz="2800" u="none" strike="noStrike" kern="1200" dirty="0" smtClean="0"/>
                        <a:t>, с </a:t>
                      </a:r>
                      <a:r>
                        <a:rPr kumimoji="0" lang="en-US" sz="2800" u="none" strike="noStrike" kern="1200" dirty="0" smtClean="0"/>
                        <a:t>–</a:t>
                      </a:r>
                      <a:r>
                        <a:rPr kumimoji="0" lang="en-US" sz="2800" u="none" strike="noStrike" kern="1200" baseline="0" dirty="0" smtClean="0"/>
                        <a:t> </a:t>
                      </a:r>
                      <a:r>
                        <a:rPr kumimoji="0" lang="uk-UA" sz="2800" u="none" strike="noStrike" kern="1200" dirty="0" smtClean="0"/>
                        <a:t>січна</a:t>
                      </a:r>
                      <a:endParaRPr kumimoji="0" lang="en-US" sz="2800" u="none" strike="noStrike" kern="12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800" kern="1200" dirty="0" smtClean="0"/>
                        <a:t>Знайдіть:</a:t>
                      </a:r>
                      <a:r>
                        <a:rPr kumimoji="0" lang="en-US" sz="2800" kern="1200" dirty="0" smtClean="0"/>
                        <a:t> </a:t>
                      </a:r>
                      <a:endParaRPr kumimoji="0" lang="en-US" sz="2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928626">
                <a:tc>
                  <a:txBody>
                    <a:bodyPr/>
                    <a:lstStyle/>
                    <a:p>
                      <a:pPr lvl="0"/>
                      <a:endParaRPr kumimoji="0" lang="uk-UA" sz="1800" kern="12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1800" kern="12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4400" kern="1200" dirty="0" smtClean="0"/>
                        <a:t>1.</a:t>
                      </a:r>
                      <a:endParaRPr kumimoji="0" lang="uk-UA" sz="2000" kern="1200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r>
                        <a:rPr lang="uk-UA" sz="3600" dirty="0" smtClean="0"/>
                        <a:t>4.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uk-UA" sz="1200" dirty="0" smtClean="0"/>
                    </a:p>
                    <a:p>
                      <a:endParaRPr lang="en-US" sz="1200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endParaRPr lang="uk-UA" dirty="0" smtClean="0"/>
                    </a:p>
                    <a:p>
                      <a:r>
                        <a:rPr lang="uk-UA" sz="3200" dirty="0" smtClean="0"/>
                        <a:t>3.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D:\Users\Школа\Documents\Кацевич В.А\media\image6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920"/>
            <a:ext cx="30598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67544" y="1196752"/>
          <a:ext cx="2051720" cy="1492160"/>
        </p:xfrm>
        <a:graphic>
          <a:graphicData uri="http://schemas.openxmlformats.org/presentationml/2006/ole">
            <p:oleObj spid="_x0000_s2049" name="Формула" r:id="rId4" imgW="558720" imgH="406080" progId="Equation.3">
              <p:embed/>
            </p:oleObj>
          </a:graphicData>
        </a:graphic>
      </p:graphicFrame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995613" y="1268413"/>
          <a:ext cx="3243262" cy="501650"/>
        </p:xfrm>
        <a:graphic>
          <a:graphicData uri="http://schemas.openxmlformats.org/presentationml/2006/ole">
            <p:oleObj spid="_x0000_s2050" name="Формула" r:id="rId5" imgW="1002960" imgH="17748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444208" y="3645024"/>
          <a:ext cx="2699792" cy="432047"/>
        </p:xfrm>
        <a:graphic>
          <a:graphicData uri="http://schemas.openxmlformats.org/presentationml/2006/ole">
            <p:oleObj spid="_x0000_s2051" name="Формула" r:id="rId6" imgW="1269720" imgH="177480" progId="Equation.3">
              <p:embed/>
            </p:oleObj>
          </a:graphicData>
        </a:graphic>
      </p:graphicFrame>
      <p:pic>
        <p:nvPicPr>
          <p:cNvPr id="9" name="Рисунок 8" descr="D:\Users\Школа\Documents\Кацевич В.А\media\image7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916832"/>
            <a:ext cx="302433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image5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4293096"/>
            <a:ext cx="305983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41350" y="5438775"/>
          <a:ext cx="2016125" cy="1374775"/>
        </p:xfrm>
        <a:graphic>
          <a:graphicData uri="http://schemas.openxmlformats.org/presentationml/2006/ole">
            <p:oleObj spid="_x0000_s2052" name="Формула" r:id="rId9" imgW="596880" imgH="406080" progId="Equation.3">
              <p:embed/>
            </p:oleObj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Відповіді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96752"/>
            <a:ext cx="864096" cy="5051648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uk-UA" dirty="0" smtClean="0"/>
              <a:t>1. </a:t>
            </a:r>
          </a:p>
          <a:p>
            <a:pPr>
              <a:lnSpc>
                <a:spcPct val="200000"/>
              </a:lnSpc>
            </a:pPr>
            <a:r>
              <a:rPr lang="uk-UA" dirty="0" smtClean="0"/>
              <a:t>2.</a:t>
            </a:r>
          </a:p>
          <a:p>
            <a:pPr>
              <a:lnSpc>
                <a:spcPct val="200000"/>
              </a:lnSpc>
            </a:pPr>
            <a:r>
              <a:rPr lang="uk-UA" dirty="0" smtClean="0"/>
              <a:t>3.</a:t>
            </a:r>
          </a:p>
          <a:p>
            <a:pPr>
              <a:lnSpc>
                <a:spcPct val="200000"/>
              </a:lnSpc>
            </a:pPr>
            <a:r>
              <a:rPr lang="uk-UA" dirty="0" smtClean="0"/>
              <a:t>4.</a:t>
            </a:r>
            <a:endParaRPr lang="uk-UA" dirty="0"/>
          </a:p>
        </p:txBody>
      </p:sp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2051720" y="1340768"/>
          <a:ext cx="3403724" cy="1080120"/>
        </p:xfrm>
        <a:graphic>
          <a:graphicData uri="http://schemas.openxmlformats.org/presentationml/2006/ole">
            <p:oleObj spid="_x0000_s46087" name="Формула" r:id="rId3" imgW="1041120" imgH="406080" progId="Equation.3">
              <p:embed/>
            </p:oleObj>
          </a:graphicData>
        </a:graphic>
      </p:graphicFrame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2019300" y="2565400"/>
          <a:ext cx="4433888" cy="501650"/>
        </p:xfrm>
        <a:graphic>
          <a:graphicData uri="http://schemas.openxmlformats.org/presentationml/2006/ole">
            <p:oleObj spid="_x0000_s46088" name="Формула" r:id="rId4" imgW="1371600" imgH="177480" progId="Equation.3">
              <p:embed/>
            </p:oleObj>
          </a:graphicData>
        </a:graphic>
      </p:graphicFrame>
      <p:graphicFrame>
        <p:nvGraphicFramePr>
          <p:cNvPr id="46089" name="Object 9"/>
          <p:cNvGraphicFramePr>
            <a:graphicFrameLocks noChangeAspect="1"/>
          </p:cNvGraphicFramePr>
          <p:nvPr/>
        </p:nvGraphicFramePr>
        <p:xfrm>
          <a:off x="2051720" y="3573016"/>
          <a:ext cx="4680520" cy="503808"/>
        </p:xfrm>
        <a:graphic>
          <a:graphicData uri="http://schemas.openxmlformats.org/presentationml/2006/ole">
            <p:oleObj spid="_x0000_s46089" name="Формула" r:id="rId5" imgW="1739880" imgH="177480" progId="Equation.3">
              <p:embed/>
            </p:oleObj>
          </a:graphicData>
        </a:graphic>
      </p:graphicFrame>
      <p:graphicFrame>
        <p:nvGraphicFramePr>
          <p:cNvPr id="46090" name="Object 10"/>
          <p:cNvGraphicFramePr>
            <a:graphicFrameLocks noChangeAspect="1"/>
          </p:cNvGraphicFramePr>
          <p:nvPr/>
        </p:nvGraphicFramePr>
        <p:xfrm>
          <a:off x="2051720" y="4365105"/>
          <a:ext cx="2770188" cy="936103"/>
        </p:xfrm>
        <a:graphic>
          <a:graphicData uri="http://schemas.openxmlformats.org/presentationml/2006/ole">
            <p:oleObj spid="_x0000_s46090" name="Формула" r:id="rId6" imgW="850680" imgH="406080" progId="Equation.3">
              <p:embed/>
            </p:oleObj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7106" name="Picture 2" descr="F:\5065444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76982" cy="64293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П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П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П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Д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И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К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С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3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Я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В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И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С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У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Т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В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К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Л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П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Ч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М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Л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В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Я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Ч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У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В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К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С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Д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К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Д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М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0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М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И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Ь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Л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Е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Л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А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П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К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У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Л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Я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Р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Н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І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С</a:t>
                      </a: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Т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ts val="129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3200" b="1" spc="0" dirty="0">
                          <a:solidFill>
                            <a:srgbClr val="000000"/>
                          </a:solidFill>
                          <a:latin typeface="Courier New"/>
                          <a:ea typeface="Sylfaen"/>
                          <a:cs typeface="Sylfaen"/>
                        </a:rPr>
                        <a:t>Ь</a:t>
                      </a: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6" name="Соединительная линия уступом 5"/>
          <p:cNvCxnSpPr/>
          <p:nvPr/>
        </p:nvCxnSpPr>
        <p:spPr>
          <a:xfrm>
            <a:off x="3059832" y="4221088"/>
            <a:ext cx="4752528" cy="792088"/>
          </a:xfrm>
          <a:prstGeom prst="bentConnector3">
            <a:avLst>
              <a:gd name="adj1" fmla="val 39276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rot="16200000" flipH="1">
            <a:off x="1439652" y="2456892"/>
            <a:ext cx="3240360" cy="1872208"/>
          </a:xfrm>
          <a:prstGeom prst="bentConnector3">
            <a:avLst>
              <a:gd name="adj1" fmla="val 10042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 rot="16200000" flipH="1">
            <a:off x="1511660" y="1952836"/>
            <a:ext cx="2304256" cy="792088"/>
          </a:xfrm>
          <a:prstGeom prst="bentConnector3">
            <a:avLst>
              <a:gd name="adj1" fmla="val 559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 rot="5400000" flipH="1" flipV="1">
            <a:off x="2411760" y="1700808"/>
            <a:ext cx="2520280" cy="1224136"/>
          </a:xfrm>
          <a:prstGeom prst="bentConnector3">
            <a:avLst>
              <a:gd name="adj1" fmla="val -556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/>
          <p:nvPr/>
        </p:nvCxnSpPr>
        <p:spPr>
          <a:xfrm flipV="1">
            <a:off x="4860032" y="2420888"/>
            <a:ext cx="1296144" cy="1008112"/>
          </a:xfrm>
          <a:prstGeom prst="bentConnector3">
            <a:avLst>
              <a:gd name="adj1" fmla="val -887"/>
            </a:avLst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156176" y="2420888"/>
            <a:ext cx="0" cy="1872208"/>
          </a:xfrm>
          <a:prstGeom prst="line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/>
          <p:nvPr/>
        </p:nvCxnSpPr>
        <p:spPr>
          <a:xfrm rot="16200000" flipH="1">
            <a:off x="4752020" y="1376772"/>
            <a:ext cx="3024336" cy="2664296"/>
          </a:xfrm>
          <a:prstGeom prst="bentConnector3">
            <a:avLst>
              <a:gd name="adj1" fmla="val -61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Соединительная линия уступом 35"/>
          <p:cNvCxnSpPr/>
          <p:nvPr/>
        </p:nvCxnSpPr>
        <p:spPr>
          <a:xfrm rot="16200000" flipH="1">
            <a:off x="4680012" y="2168860"/>
            <a:ext cx="2160240" cy="1800200"/>
          </a:xfrm>
          <a:prstGeom prst="bentConnector3">
            <a:avLst>
              <a:gd name="adj1" fmla="val 732"/>
            </a:avLst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Соединительная линия уступом 39"/>
          <p:cNvCxnSpPr/>
          <p:nvPr/>
        </p:nvCxnSpPr>
        <p:spPr>
          <a:xfrm>
            <a:off x="1259632" y="476672"/>
            <a:ext cx="7344816" cy="4536504"/>
          </a:xfrm>
          <a:prstGeom prst="bentConnector3">
            <a:avLst>
              <a:gd name="adj1" fmla="val 99390"/>
            </a:avLst>
          </a:prstGeom>
          <a:ln>
            <a:solidFill>
              <a:srgbClr val="FFC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/>
          <p:nvPr/>
        </p:nvCxnSpPr>
        <p:spPr>
          <a:xfrm rot="10800000">
            <a:off x="1187624" y="4725144"/>
            <a:ext cx="7632848" cy="1080120"/>
          </a:xfrm>
          <a:prstGeom prst="bentConnector3">
            <a:avLst>
              <a:gd name="adj1" fmla="val 100080"/>
            </a:avLst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187624" y="908720"/>
            <a:ext cx="0" cy="338437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>
            <a:off x="251520" y="188640"/>
            <a:ext cx="8568952" cy="6336704"/>
          </a:xfrm>
          <a:prstGeom prst="bentConnector3">
            <a:avLst>
              <a:gd name="adj1" fmla="val -382"/>
            </a:avLst>
          </a:prstGeom>
          <a:ln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ДОМАШНЄ ЗАВДАННЯ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600" dirty="0" smtClean="0">
                <a:latin typeface="Cambria" pitchFamily="18" charset="0"/>
              </a:rPr>
              <a:t>Вивчити властивості кутів - §10. </a:t>
            </a:r>
          </a:p>
          <a:p>
            <a:endParaRPr lang="uk-UA" sz="1400" dirty="0" smtClean="0">
              <a:latin typeface="Cambria" pitchFamily="18" charset="0"/>
            </a:endParaRPr>
          </a:p>
          <a:p>
            <a:r>
              <a:rPr lang="uk-UA" sz="3600" dirty="0" smtClean="0">
                <a:latin typeface="Cambria" pitchFamily="18" charset="0"/>
              </a:rPr>
              <a:t>Виконати вправи 164, 167(2), </a:t>
            </a:r>
            <a:br>
              <a:rPr lang="uk-UA" sz="3600" dirty="0" smtClean="0">
                <a:latin typeface="Cambria" pitchFamily="18" charset="0"/>
              </a:rPr>
            </a:br>
            <a:r>
              <a:rPr lang="uk-UA" sz="3600" dirty="0" smtClean="0">
                <a:latin typeface="Cambria" pitchFamily="18" charset="0"/>
              </a:rPr>
              <a:t>174 – за бажанням</a:t>
            </a:r>
            <a:r>
              <a:rPr lang="uk-UA" dirty="0" smtClean="0">
                <a:latin typeface="Cambria" pitchFamily="18" charset="0"/>
              </a:rPr>
              <a:t>.</a:t>
            </a:r>
          </a:p>
          <a:p>
            <a:endParaRPr lang="uk-UA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"/>
          <a:ext cx="9144000" cy="725752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572000"/>
                <a:gridCol w="4572000"/>
              </a:tblGrid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2800" dirty="0"/>
                        <a:t>Кількість набраних балів</a:t>
                      </a:r>
                      <a:endParaRPr lang="uk-UA" sz="1600" dirty="0">
                        <a:latin typeface="Times New Roman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2800" dirty="0" smtClean="0"/>
                        <a:t>Оцінка</a:t>
                      </a:r>
                      <a:endParaRPr lang="uk-UA" sz="1600" dirty="0">
                        <a:latin typeface="Times New Roman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1-3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>
                          <a:latin typeface="Cambria" pitchFamily="18" charset="0"/>
                        </a:rPr>
                        <a:t>1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4-6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>
                          <a:latin typeface="Cambria" pitchFamily="18" charset="0"/>
                        </a:rPr>
                        <a:t>2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7-9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>
                          <a:latin typeface="Cambria" pitchFamily="18" charset="0"/>
                        </a:rPr>
                        <a:t>3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10-11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4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>
                          <a:latin typeface="Cambria" pitchFamily="18" charset="0"/>
                        </a:rPr>
                        <a:t>12-13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5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14-16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6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 dirty="0">
                          <a:latin typeface="Cambria" pitchFamily="18" charset="0"/>
                        </a:rPr>
                        <a:t>17-19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7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>
                          <a:latin typeface="Cambria" pitchFamily="18" charset="0"/>
                        </a:rPr>
                        <a:t>20-23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8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>
                          <a:latin typeface="Cambria" pitchFamily="18" charset="0"/>
                        </a:rPr>
                        <a:t>24-26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9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>
                          <a:latin typeface="Cambria" pitchFamily="18" charset="0"/>
                        </a:rPr>
                        <a:t>27-28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10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uk-UA" sz="3200" b="0">
                          <a:latin typeface="Cambria" pitchFamily="18" charset="0"/>
                        </a:rPr>
                        <a:t>29-30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11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>
                          <a:latin typeface="Cambria" pitchFamily="18" charset="0"/>
                        </a:rPr>
                        <a:t>&gt;30</a:t>
                      </a:r>
                      <a:endParaRPr lang="uk-UA" sz="1800" b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R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12700" indent="-1066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43205" algn="l"/>
                        </a:tabLst>
                      </a:pPr>
                      <a:r>
                        <a:rPr lang="en-US" sz="3200" b="0" dirty="0">
                          <a:latin typeface="Cambria" pitchFamily="18" charset="0"/>
                        </a:rPr>
                        <a:t>12</a:t>
                      </a:r>
                      <a:endParaRPr lang="uk-UA" sz="1800" b="0" dirty="0">
                        <a:latin typeface="Cambria" pitchFamily="18" charset="0"/>
                        <a:ea typeface="Times New Roman"/>
                      </a:endParaRPr>
                    </a:p>
                  </a:txBody>
                  <a:tcPr marL="66785" marR="66785" marT="0" marB="0" anchor="ctr"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Содержимое 3" descr="gerb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36096" y="332655"/>
            <a:ext cx="3504416" cy="5006309"/>
          </a:xfrm>
        </p:spPr>
      </p:pic>
      <p:pic>
        <p:nvPicPr>
          <p:cNvPr id="5" name="Рисунок 4" descr="Kiev_coat_of_arms_200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1340768"/>
            <a:ext cx="4355976" cy="5312165"/>
          </a:xfrm>
          <a:prstGeom prst="rect">
            <a:avLst/>
          </a:prstGeom>
        </p:spPr>
      </p:pic>
      <p:pic>
        <p:nvPicPr>
          <p:cNvPr id="7" name="betkhoven_-_svecha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28596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 showWhenStopped="0">
                <p:cTn id="15" repeatCount="4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строградський.jpg"/>
          <p:cNvPicPr>
            <a:picLocks noChangeAspect="1"/>
          </p:cNvPicPr>
          <p:nvPr/>
        </p:nvPicPr>
        <p:blipFill>
          <a:blip r:embed="rId2" cstate="print"/>
          <a:srcRect b="14300"/>
          <a:stretch>
            <a:fillRect/>
          </a:stretch>
        </p:blipFill>
        <p:spPr>
          <a:xfrm>
            <a:off x="4860032" y="-243408"/>
            <a:ext cx="4743450" cy="5877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220px-Филиппов_Михаил_Михайлович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-324544" y="-315416"/>
            <a:ext cx="4141694" cy="480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Ващенко-Захарченк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2708920"/>
            <a:ext cx="3528392" cy="4417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Содержимое 3" descr="Кравчу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7201" y="567901"/>
            <a:ext cx="7629599" cy="5722199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Содержимое 6" descr="scan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162" y="323117"/>
            <a:ext cx="9065677" cy="6211767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ковалевська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20908"/>
            <a:ext cx="4679255" cy="6016185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860032" y="1524000"/>
            <a:ext cx="4283968" cy="2697088"/>
          </a:xfrm>
        </p:spPr>
        <p:txBody>
          <a:bodyPr>
            <a:no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 в душі має бути поетом. </a:t>
            </a:r>
          </a:p>
          <a:p>
            <a:pPr lvl="0" algn="r">
              <a:buNone/>
            </a:pPr>
            <a:r>
              <a:rPr lang="uk-UA" i="1" dirty="0" smtClean="0"/>
              <a:t>(С. Ковалевська)</a:t>
            </a:r>
            <a:endParaRPr lang="uk-UA" dirty="0" smtClean="0"/>
          </a:p>
          <a:p>
            <a:pPr>
              <a:buNone/>
            </a:pPr>
            <a:endParaRPr lang="uk-UA" sz="40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124075" y="908050"/>
            <a:ext cx="6065838" cy="3025775"/>
          </a:xfrm>
        </p:spPr>
        <p:txBody>
          <a:bodyPr/>
          <a:lstStyle/>
          <a:p>
            <a:pPr eaLnBrk="1" hangingPunct="1">
              <a:defRPr/>
            </a:pPr>
            <a:r>
              <a:rPr lang="uk-UA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</a:t>
            </a:r>
            <a:br>
              <a:rPr lang="uk-UA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УРОК</a:t>
            </a:r>
            <a:endParaRPr lang="uk-UA" sz="8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428596" y="3594632"/>
            <a:ext cx="7167592" cy="41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99829" tIns="539580" rIns="539580" bIns="539580" anchor="ctr">
            <a:spAutoFit/>
          </a:bodyPr>
          <a:lstStyle/>
          <a:p>
            <a:pPr>
              <a:defRPr/>
            </a:pPr>
            <a: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Бажаю успіху !</a:t>
            </a:r>
          </a:p>
          <a:p>
            <a:pPr eaLnBrk="0" hangingPunct="0">
              <a:defRPr/>
            </a:pPr>
            <a: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/>
            </a:r>
            <a:br>
              <a:rPr lang="uk-UA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</a:br>
            <a:endParaRPr lang="uk-UA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950516"/>
            <a:ext cx="8424936" cy="4956968"/>
          </a:xfrm>
        </p:spPr>
        <p:txBody>
          <a:bodyPr>
            <a:noAutofit/>
          </a:bodyPr>
          <a:lstStyle/>
          <a:p>
            <a:pPr algn="ctr"/>
            <a:r>
              <a:rPr lang="uk-UA" sz="5400" b="1" spc="300" dirty="0" smtClean="0"/>
              <a:t>ВЛАСТИВОСТІ КУТІВ, </a:t>
            </a:r>
            <a:br>
              <a:rPr lang="uk-UA" sz="5400" b="1" spc="300" dirty="0" smtClean="0"/>
            </a:br>
            <a:r>
              <a:rPr lang="uk-UA" sz="5400" b="1" spc="300" dirty="0" smtClean="0"/>
              <a:t>УТВОРЕНИХ ЗА ПЕРЕТИНУ </a:t>
            </a:r>
            <a:br>
              <a:rPr lang="uk-UA" sz="5400" b="1" spc="300" dirty="0" smtClean="0"/>
            </a:br>
            <a:r>
              <a:rPr lang="uk-UA" sz="5400" b="1" spc="300" dirty="0" smtClean="0"/>
              <a:t>ПАРАЛЕЛЬНИХ ПРЯМИХ СІЧНОЮ</a:t>
            </a:r>
            <a:endParaRPr lang="uk-UA" sz="5400" b="1" spc="3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3"/>
          <a:ext cx="9144000" cy="686032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15816"/>
                <a:gridCol w="6228184"/>
              </a:tblGrid>
              <a:tr h="627406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Схема доведення від супротивного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27406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Твердження: якщо </a:t>
                      </a:r>
                      <a:r>
                        <a:rPr lang="uk-UA" sz="2400" i="1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А,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то </a:t>
                      </a:r>
                      <a:r>
                        <a:rPr lang="uk-UA" sz="2400" i="1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В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27406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Доведення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838923">
                <a:tc>
                  <a:txBody>
                    <a:bodyPr/>
                    <a:lstStyle/>
                    <a:p>
                      <a:pPr marL="10800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Нехай </a:t>
                      </a:r>
                      <a:r>
                        <a:rPr lang="uk-UA" sz="2400" i="1" spc="10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А,</a:t>
                      </a:r>
                      <a:r>
                        <a:rPr lang="uk-UA" sz="2400" spc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але не </a:t>
                      </a:r>
                      <a:r>
                        <a:rPr lang="uk-UA" sz="2400" i="1" spc="10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В</a:t>
                      </a:r>
                      <a:endParaRPr lang="uk-UA" sz="160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192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Робимо припущення, протилежне </a:t>
                      </a:r>
                      <a:r>
                        <a:rPr lang="uk-UA" sz="2400" spc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даному 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твердженню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0395">
                <a:tc>
                  <a:txBody>
                    <a:bodyPr/>
                    <a:lstStyle/>
                    <a:p>
                      <a:pPr marL="10800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i="0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2</a:t>
                      </a:r>
                      <a:r>
                        <a:rPr lang="uk-UA" sz="2400" i="1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.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Міркування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192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Проводимо міркування, спираючись на </a:t>
                      </a:r>
                      <a:r>
                        <a:rPr lang="uk-UA" sz="2400" spc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аксіоми 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 </a:t>
                      </a:r>
                      <a:r>
                        <a:rPr lang="uk-UA" sz="2400" spc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раніше 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доведені теореми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569">
                <a:tc>
                  <a:txBody>
                    <a:bodyPr/>
                    <a:lstStyle/>
                    <a:p>
                      <a:pPr marL="10800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Суперечність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192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Отримуємо твердження, що суперечить або даній умові </a:t>
                      </a:r>
                      <a:r>
                        <a:rPr lang="uk-UA" sz="2400" i="1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(А),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або одній з </a:t>
                      </a:r>
                      <a:r>
                        <a:rPr lang="uk-UA" sz="2400" spc="0" dirty="0" smtClean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аксіом</a:t>
                      </a: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або теоремі, що була доведена раніше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75899">
                <a:tc>
                  <a:txBody>
                    <a:bodyPr/>
                    <a:lstStyle/>
                    <a:p>
                      <a:pPr marL="108000" lvl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Тоді </a:t>
                      </a:r>
                      <a:r>
                        <a:rPr lang="uk-UA" sz="2400" i="1" spc="10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Sylfaen"/>
                          <a:cs typeface="Sylfaen"/>
                        </a:rPr>
                        <a:t>В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192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spc="0" dirty="0">
                          <a:solidFill>
                            <a:schemeClr val="tx1">
                              <a:lumMod val="9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Переконаємося, що наше припущення помилкове, тобто дане твердження є правильним</a:t>
                      </a:r>
                      <a:endParaRPr lang="uk-UA" sz="1600" dirty="0">
                        <a:solidFill>
                          <a:schemeClr val="tx1">
                            <a:lumMod val="9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363272" cy="2369418"/>
          </a:xfrm>
        </p:spPr>
        <p:txBody>
          <a:bodyPr>
            <a:normAutofit fontScale="90000"/>
          </a:bodyPr>
          <a:lstStyle/>
          <a:p>
            <a:r>
              <a:rPr lang="uk-UA" sz="2700" b="1" u="sng" dirty="0" smtClean="0"/>
              <a:t>Наслідок 1 </a:t>
            </a:r>
            <a:r>
              <a:rPr lang="uk-UA" sz="2700" dirty="0" smtClean="0"/>
              <a:t>(</a:t>
            </a:r>
            <a:r>
              <a:rPr lang="uk-UA" sz="2700" b="1" i="1" dirty="0" smtClean="0"/>
              <a:t>властивість внутрішніх різносторонніх кутів, утворених при перетині паралельних прямих січною</a:t>
            </a:r>
            <a:r>
              <a:rPr lang="uk-UA" sz="2700" dirty="0" smtClean="0"/>
              <a:t>)</a:t>
            </a:r>
            <a:r>
              <a:rPr lang="uk-UA" sz="2700" b="1" dirty="0" smtClean="0"/>
              <a:t> </a:t>
            </a:r>
            <a:r>
              <a:rPr lang="uk-UA" sz="3600" b="1" dirty="0" smtClean="0"/>
              <a:t>Внутрішні різносторонні кути, утворені при перетині паралельних прямих січною, рівні.</a:t>
            </a:r>
            <a:r>
              <a:rPr lang="uk-UA" sz="2400" dirty="0" smtClean="0"/>
              <a:t/>
            </a:r>
            <a:br>
              <a:rPr lang="uk-UA" sz="2400" dirty="0" smtClean="0"/>
            </a:br>
            <a:endParaRPr lang="uk-UA" sz="2400" dirty="0"/>
          </a:p>
        </p:txBody>
      </p:sp>
      <p:graphicFrame>
        <p:nvGraphicFramePr>
          <p:cNvPr id="8" name="Содержимое 7"/>
          <p:cNvGraphicFramePr>
            <a:graphicFrameLocks noChangeAspect="1"/>
          </p:cNvGraphicFramePr>
          <p:nvPr>
            <p:ph sz="half" idx="1"/>
          </p:nvPr>
        </p:nvGraphicFramePr>
        <p:xfrm>
          <a:off x="755650" y="3798888"/>
          <a:ext cx="2116138" cy="625475"/>
        </p:xfrm>
        <a:graphic>
          <a:graphicData uri="http://schemas.openxmlformats.org/presentationml/2006/ole">
            <p:oleObj spid="_x0000_s23554" name="Формула" r:id="rId3" imgW="558720" imgH="16488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3568" y="2996953"/>
            <a:ext cx="38884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Cambria" pitchFamily="18" charset="0"/>
              </a:rPr>
              <a:t>Якщо</a:t>
            </a:r>
            <a:r>
              <a:rPr lang="ru-RU" sz="3200" b="1" dirty="0" smtClean="0">
                <a:latin typeface="Cambria" pitchFamily="18" charset="0"/>
              </a:rPr>
              <a:t> </a:t>
            </a:r>
            <a:r>
              <a:rPr lang="en-US" sz="3200" b="1" dirty="0" smtClean="0">
                <a:latin typeface="Cambria" pitchFamily="18" charset="0"/>
              </a:rPr>
              <a:t>a||b</a:t>
            </a:r>
            <a:r>
              <a:rPr lang="uk-UA" sz="3200" b="1" dirty="0" smtClean="0">
                <a:latin typeface="Cambria" pitchFamily="18" charset="0"/>
              </a:rPr>
              <a:t>, то  </a:t>
            </a:r>
          </a:p>
          <a:p>
            <a:endParaRPr lang="uk-UA" dirty="0"/>
          </a:p>
        </p:txBody>
      </p:sp>
      <p:pic>
        <p:nvPicPr>
          <p:cNvPr id="9" name="Рисунок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36912"/>
            <a:ext cx="4044261" cy="374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07288" cy="2369418"/>
          </a:xfrm>
        </p:spPr>
        <p:txBody>
          <a:bodyPr>
            <a:noAutofit/>
          </a:bodyPr>
          <a:lstStyle/>
          <a:p>
            <a:r>
              <a:rPr lang="uk-UA" sz="2800" b="1" u="sng" dirty="0" smtClean="0"/>
              <a:t>Наслідок 2 </a:t>
            </a:r>
            <a:r>
              <a:rPr lang="uk-UA" sz="2800" dirty="0" smtClean="0"/>
              <a:t>(</a:t>
            </a:r>
            <a:r>
              <a:rPr lang="uk-UA" sz="2800" b="1" i="1" dirty="0" smtClean="0"/>
              <a:t>властивість внутрішніх односторонніх кутів, утворених при перетині паралельних прямих січною</a:t>
            </a:r>
            <a:r>
              <a:rPr lang="uk-UA" sz="2800" dirty="0" smtClean="0"/>
              <a:t>)</a:t>
            </a:r>
            <a:r>
              <a:rPr lang="uk-UA" sz="2800" b="1" dirty="0" smtClean="0"/>
              <a:t> </a:t>
            </a:r>
            <a:r>
              <a:rPr lang="uk-UA" sz="3200" b="1" dirty="0" smtClean="0"/>
              <a:t>Сума внутрішніх односторонніх</a:t>
            </a:r>
            <a:r>
              <a:rPr lang="uk-UA" sz="3200" b="1" i="1" dirty="0" smtClean="0"/>
              <a:t> </a:t>
            </a:r>
            <a:r>
              <a:rPr lang="uk-UA" sz="3200" b="1" dirty="0" smtClean="0"/>
              <a:t>кутів, утворених при перетині паралельних прямих січною, дорівнює 180°.</a:t>
            </a:r>
            <a:endParaRPr lang="uk-UA" sz="2800" dirty="0"/>
          </a:p>
        </p:txBody>
      </p:sp>
      <p:graphicFrame>
        <p:nvGraphicFramePr>
          <p:cNvPr id="8" name="Содержимое 7"/>
          <p:cNvGraphicFramePr>
            <a:graphicFrameLocks noChangeAspect="1"/>
          </p:cNvGraphicFramePr>
          <p:nvPr>
            <p:ph sz="half" idx="1"/>
          </p:nvPr>
        </p:nvGraphicFramePr>
        <p:xfrm>
          <a:off x="755650" y="3916363"/>
          <a:ext cx="3211513" cy="592137"/>
        </p:xfrm>
        <a:graphic>
          <a:graphicData uri="http://schemas.openxmlformats.org/presentationml/2006/ole">
            <p:oleObj spid="_x0000_s24578" name="Формула" r:id="rId3" imgW="965160" imgH="17748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3568" y="2996953"/>
            <a:ext cx="38884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Cambria" pitchFamily="18" charset="0"/>
              </a:rPr>
              <a:t>Якщо</a:t>
            </a:r>
            <a:r>
              <a:rPr lang="ru-RU" sz="3200" b="1" dirty="0" smtClean="0">
                <a:latin typeface="Cambria" pitchFamily="18" charset="0"/>
              </a:rPr>
              <a:t> </a:t>
            </a:r>
            <a:r>
              <a:rPr lang="en-US" sz="3200" b="1" dirty="0" smtClean="0">
                <a:latin typeface="Cambria" pitchFamily="18" charset="0"/>
              </a:rPr>
              <a:t>a||b</a:t>
            </a:r>
            <a:r>
              <a:rPr lang="uk-UA" sz="3200" b="1" dirty="0" smtClean="0">
                <a:latin typeface="Cambria" pitchFamily="18" charset="0"/>
              </a:rPr>
              <a:t>, то  </a:t>
            </a:r>
          </a:p>
          <a:p>
            <a:endParaRPr lang="uk-UA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852936"/>
            <a:ext cx="3896072" cy="3681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кутник 1"/>
          <p:cNvSpPr>
            <a:spLocks noChangeArrowheads="1"/>
          </p:cNvSpPr>
          <p:nvPr/>
        </p:nvSpPr>
        <p:spPr bwMode="auto">
          <a:xfrm>
            <a:off x="2397125" y="3244850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uk-UA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9751" y="1393826"/>
            <a:ext cx="8281988" cy="4278313"/>
            <a:chOff x="340" y="878"/>
            <a:chExt cx="5217" cy="2695"/>
          </a:xfrm>
        </p:grpSpPr>
        <p:sp>
          <p:nvSpPr>
            <p:cNvPr id="4" name="Rectangl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40" y="878"/>
              <a:ext cx="2676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742950" indent="-742950" eaLnBrk="0" hangingPunct="0">
                <a:buFontTx/>
                <a:buAutoNum type="arabicPeriod"/>
                <a:defRPr/>
              </a:pPr>
              <a:r>
                <a:rPr lang="ru-RU" sz="4000" dirty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Дано </a:t>
              </a:r>
              <a:r>
                <a:rPr lang="ru-RU" sz="4000" i="1" dirty="0" err="1" smtClean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lang="ru-RU" sz="4000" i="1" dirty="0" smtClean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4000" dirty="0" smtClean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||</a:t>
              </a:r>
              <a:r>
                <a:rPr lang="ru-RU" sz="4000" dirty="0" smtClean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ru-RU" sz="4000" i="1" dirty="0" err="1" smtClean="0">
                  <a:solidFill>
                    <a:schemeClr val="bg1">
                      <a:lumMod val="10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endParaRPr lang="en-US" sz="4000" i="1" dirty="0" smtClean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marL="742950" indent="-742950" eaLnBrk="0" hangingPunct="0">
                <a:buFontTx/>
                <a:buAutoNum type="arabicPeriod"/>
                <a:defRPr/>
              </a:pPr>
              <a:endParaRPr lang="ru-RU" sz="4000" dirty="0">
                <a:solidFill>
                  <a:schemeClr val="bg1">
                    <a:lumMod val="10000"/>
                  </a:schemeClr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22535" name="Picture 4" descr="31-5 Рисунок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5" y="981"/>
              <a:ext cx="2832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57" y="2972"/>
              <a:ext cx="4445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 err="1" smtClean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Знайти</a:t>
              </a:r>
              <a:r>
                <a:rPr lang="ru-RU" sz="2800" dirty="0" smtClean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кути</a:t>
              </a:r>
              <a:r>
                <a:rPr lang="ru-RU" sz="28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:</a:t>
              </a:r>
              <a:endParaRPr lang="ru-RU" sz="2800" dirty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endParaRPr>
            </a:p>
            <a:p>
              <a:pPr algn="ctr" eaLnBrk="0" hangingPunct="0">
                <a:defRPr/>
              </a:pPr>
              <a:r>
                <a:rPr lang="ru-RU" sz="28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а) 3 </a:t>
              </a:r>
              <a:r>
                <a:rPr lang="ru-RU" sz="28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і</a:t>
              </a:r>
              <a:r>
                <a:rPr lang="ru-RU" sz="28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5;    б) 3 </a:t>
              </a:r>
              <a:r>
                <a:rPr lang="ru-RU" sz="28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і</a:t>
              </a:r>
              <a:r>
                <a:rPr lang="ru-RU" sz="28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6; </a:t>
              </a:r>
            </a:p>
          </p:txBody>
        </p:sp>
      </p:grpSp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1835150" y="549275"/>
            <a:ext cx="63055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6600" dirty="0"/>
              <a:t>УСНІ  ВПРАВИ 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1331640" y="2132856"/>
          <a:ext cx="1980220" cy="504056"/>
        </p:xfrm>
        <a:graphic>
          <a:graphicData uri="http://schemas.openxmlformats.org/presentationml/2006/ole">
            <p:oleObj spid="_x0000_s41985" name="Формула" r:id="rId7" imgW="698400" imgH="177480" progId="Equation.3">
              <p:embed/>
            </p:oleObj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258888" y="106709"/>
            <a:ext cx="7129462" cy="5563841"/>
            <a:chOff x="1258888" y="106709"/>
            <a:chExt cx="7129462" cy="5563841"/>
          </a:xfrm>
        </p:grpSpPr>
        <p:pic>
          <p:nvPicPr>
            <p:cNvPr id="3075" name="Picture 4" descr="31-5 Рисунок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113" y="666750"/>
              <a:ext cx="4968875" cy="3410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Group 8"/>
            <p:cNvGrpSpPr>
              <a:grpSpLocks/>
            </p:cNvGrpSpPr>
            <p:nvPr/>
          </p:nvGrpSpPr>
          <p:grpSpPr bwMode="auto">
            <a:xfrm>
              <a:off x="1835150" y="106709"/>
              <a:ext cx="4249738" cy="523182"/>
              <a:chOff x="385" y="384"/>
              <a:chExt cx="2279" cy="342"/>
            </a:xfrm>
          </p:grpSpPr>
          <p:graphicFrame>
            <p:nvGraphicFramePr>
              <p:cNvPr id="3074" name="Object 5"/>
              <p:cNvGraphicFramePr>
                <a:graphicFrameLocks noChangeAspect="1"/>
              </p:cNvGraphicFramePr>
              <p:nvPr/>
            </p:nvGraphicFramePr>
            <p:xfrm>
              <a:off x="1791" y="436"/>
              <a:ext cx="873" cy="263"/>
            </p:xfrm>
            <a:graphic>
              <a:graphicData uri="http://schemas.openxmlformats.org/presentationml/2006/ole">
                <p:oleObj spid="_x0000_s25602" name="Equation" r:id="rId7" imgW="596641" imgH="177723" progId="">
                  <p:embed/>
                </p:oleObj>
              </a:graphicData>
            </a:graphic>
          </p:graphicFrame>
          <p:sp>
            <p:nvSpPr>
              <p:cNvPr id="3078" name="Rectangle 6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385" y="384"/>
                <a:ext cx="1281" cy="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800" b="1" dirty="0"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2. </a:t>
                </a:r>
                <a:r>
                  <a:rPr lang="ru-RU" sz="2800" dirty="0"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На рисунку </a:t>
                </a:r>
                <a:endParaRPr lang="ru-RU" sz="2800" dirty="0">
                  <a:ea typeface="Calibri" pitchFamily="34" charset="0"/>
                  <a:cs typeface="Times New Roman" pitchFamily="18" charset="0"/>
                </a:endParaRPr>
              </a:p>
            </p:txBody>
          </p:sp>
        </p:grpSp>
        <p:sp>
          <p:nvSpPr>
            <p:cNvPr id="3077" name="Rectangle 7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258888" y="4222750"/>
              <a:ext cx="7129462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sz="2800" dirty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       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Що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при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цьому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можна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сказати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про кути 4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і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6. </a:t>
              </a:r>
              <a:r>
                <a:rPr lang="ru-RU" sz="4400" dirty="0" err="1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Чому</a:t>
              </a:r>
              <a:r>
                <a:rPr lang="ru-RU" sz="4400" dirty="0">
                  <a:solidFill>
                    <a:schemeClr val="bg1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?</a:t>
              </a:r>
              <a:endParaRPr lang="ru-RU" sz="4400" dirty="0">
                <a:solidFill>
                  <a:schemeClr val="bg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7" name="Прямокутник 6"/>
          <p:cNvSpPr/>
          <p:nvPr/>
        </p:nvSpPr>
        <p:spPr>
          <a:xfrm>
            <a:off x="395288" y="0"/>
            <a:ext cx="648320" cy="6669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3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УСН</a:t>
            </a:r>
          </a:p>
          <a:p>
            <a:pPr>
              <a:defRPr/>
            </a:pPr>
            <a:r>
              <a:rPr lang="uk-UA" sz="3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</a:p>
          <a:p>
            <a:pPr>
              <a:defRPr/>
            </a:pPr>
            <a:r>
              <a:rPr lang="uk-UA" sz="3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ВПР</a:t>
            </a:r>
          </a:p>
          <a:p>
            <a:pPr>
              <a:defRPr/>
            </a:pPr>
            <a:r>
              <a:rPr lang="uk-UA" sz="3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АВИ 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0"/>
          <p:cNvGrpSpPr/>
          <p:nvPr/>
        </p:nvGrpSpPr>
        <p:grpSpPr>
          <a:xfrm>
            <a:off x="-108520" y="0"/>
            <a:ext cx="9115996" cy="6742162"/>
            <a:chOff x="-108520" y="0"/>
            <a:chExt cx="9115996" cy="6742162"/>
          </a:xfrm>
        </p:grpSpPr>
        <p:grpSp>
          <p:nvGrpSpPr>
            <p:cNvPr id="3" name="Группа 46"/>
            <p:cNvGrpSpPr/>
            <p:nvPr/>
          </p:nvGrpSpPr>
          <p:grpSpPr>
            <a:xfrm>
              <a:off x="-108520" y="0"/>
              <a:ext cx="9115996" cy="6742162"/>
              <a:chOff x="-108520" y="0"/>
              <a:chExt cx="9115996" cy="6742162"/>
            </a:xfrm>
          </p:grpSpPr>
          <p:grpSp>
            <p:nvGrpSpPr>
              <p:cNvPr id="4" name="Группа 45"/>
              <p:cNvGrpSpPr/>
              <p:nvPr/>
            </p:nvGrpSpPr>
            <p:grpSpPr>
              <a:xfrm>
                <a:off x="-108520" y="44624"/>
                <a:ext cx="9115996" cy="6697538"/>
                <a:chOff x="-108520" y="44624"/>
                <a:chExt cx="9115996" cy="6697538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-108520" y="44624"/>
                  <a:ext cx="3494204" cy="3455739"/>
                  <a:chOff x="392" y="743"/>
                  <a:chExt cx="2340" cy="2195"/>
                </a:xfrm>
              </p:grpSpPr>
              <p:sp>
                <p:nvSpPr>
                  <p:cNvPr id="23558" name="Rectangle 5"/>
                  <p:cNvSpPr>
                    <a:spLocks noChangeArrowheads="1"/>
                  </p:cNvSpPr>
                  <p:nvPr>
                    <p:custDataLst>
                      <p:tags r:id="rId2"/>
                    </p:custDataLst>
                  </p:nvPr>
                </p:nvSpPr>
                <p:spPr bwMode="auto">
                  <a:xfrm>
                    <a:off x="392" y="743"/>
                    <a:ext cx="116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endParaRPr lang="ru-RU" altLang="uk-UA" sz="2800"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pic>
                <p:nvPicPr>
                  <p:cNvPr id="23559" name="Picture 4" descr="31-6 Рисунок"/>
                  <p:cNvPicPr>
                    <a:picLocks noChangeAspect="1" noChangeArrowheads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5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xmlns=""/>
                      </a:ext>
                    </a:extLst>
                  </a:blip>
                  <a:srcRect r="49569" b="15176"/>
                  <a:stretch>
                    <a:fillRect/>
                  </a:stretch>
                </p:blipFill>
                <p:spPr bwMode="auto">
                  <a:xfrm>
                    <a:off x="514" y="1521"/>
                    <a:ext cx="2218" cy="14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6" name="Группа 44"/>
                <p:cNvGrpSpPr/>
                <p:nvPr/>
              </p:nvGrpSpPr>
              <p:grpSpPr>
                <a:xfrm>
                  <a:off x="2799156" y="260350"/>
                  <a:ext cx="6208320" cy="6481812"/>
                  <a:chOff x="2799156" y="260350"/>
                  <a:chExt cx="6208320" cy="6481812"/>
                </a:xfrm>
              </p:grpSpPr>
              <p:grpSp>
                <p:nvGrpSpPr>
                  <p:cNvPr id="7" name="Группа 8"/>
                  <p:cNvGrpSpPr/>
                  <p:nvPr/>
                </p:nvGrpSpPr>
                <p:grpSpPr>
                  <a:xfrm>
                    <a:off x="5916613" y="260350"/>
                    <a:ext cx="3090863" cy="4005362"/>
                    <a:chOff x="5388282" y="1628457"/>
                    <a:chExt cx="3254068" cy="4275456"/>
                  </a:xfrm>
                </p:grpSpPr>
                <p:sp>
                  <p:nvSpPr>
                    <p:cNvPr id="10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580063" y="3429000"/>
                      <a:ext cx="2879725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11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508625" y="4941888"/>
                      <a:ext cx="30241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12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95963" y="2852738"/>
                      <a:ext cx="2016125" cy="3024187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13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162925" y="2914650"/>
                      <a:ext cx="452438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/>
                        <a:t>m</a:t>
                      </a:r>
                      <a:endParaRPr lang="uk-UA" altLang="uk-UA" sz="2000" b="1" i="1"/>
                    </a:p>
                  </p:txBody>
                </p:sp>
                <p:sp>
                  <p:nvSpPr>
                    <p:cNvPr id="14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77225" y="4425950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/>
                        <a:t>n</a:t>
                      </a:r>
                      <a:endParaRPr lang="uk-UA" altLang="uk-UA" sz="2000" b="1" i="1"/>
                    </a:p>
                  </p:txBody>
                </p:sp>
                <p:sp>
                  <p:nvSpPr>
                    <p:cNvPr id="15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48538" y="5507038"/>
                      <a:ext cx="354012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/>
                        <a:t>k</a:t>
                      </a:r>
                      <a:endParaRPr lang="uk-UA" altLang="uk-UA" sz="2000" b="1" i="1"/>
                    </a:p>
                  </p:txBody>
                </p:sp>
                <p:sp>
                  <p:nvSpPr>
                    <p:cNvPr id="16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8225" y="2843213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 dirty="0"/>
                        <a:t>1</a:t>
                      </a:r>
                      <a:endParaRPr lang="uk-UA" altLang="uk-UA" sz="2000" b="1" i="1" dirty="0"/>
                    </a:p>
                  </p:txBody>
                </p:sp>
                <p:sp>
                  <p:nvSpPr>
                    <p:cNvPr id="17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334125" y="3417888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/>
                        <a:t>2</a:t>
                      </a:r>
                      <a:endParaRPr lang="uk-UA" altLang="uk-UA" sz="2000" b="1" i="1"/>
                    </a:p>
                  </p:txBody>
                </p:sp>
                <p:sp>
                  <p:nvSpPr>
                    <p:cNvPr id="18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16688" y="4508500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en-US" altLang="uk-UA" sz="2000" b="1" i="1"/>
                        <a:t>3</a:t>
                      </a:r>
                      <a:endParaRPr lang="uk-UA" altLang="uk-UA" sz="2000" b="1" i="1"/>
                    </a:p>
                  </p:txBody>
                </p:sp>
                <p:graphicFrame>
                  <p:nvGraphicFramePr>
                    <p:cNvPr id="19" name="Object 22"/>
                    <p:cNvGraphicFramePr>
                      <a:graphicFrameLocks noChangeAspect="1"/>
                    </p:cNvGraphicFramePr>
                    <p:nvPr>
                      <p:ph sz="half" idx="4294967295"/>
                    </p:nvPr>
                  </p:nvGraphicFramePr>
                  <p:xfrm>
                    <a:off x="5388282" y="1628457"/>
                    <a:ext cx="3118690" cy="937087"/>
                  </p:xfrm>
                  <a:graphic>
                    <a:graphicData uri="http://schemas.openxmlformats.org/presentationml/2006/ole">
                      <p:oleObj spid="_x0000_s26626" name="Формула" r:id="rId6" imgW="1371600" imgH="406080" progId="Equation.3">
                        <p:embed/>
                      </p:oleObj>
                    </a:graphicData>
                  </a:graphic>
                </p:graphicFrame>
              </p:grpSp>
              <p:grpSp>
                <p:nvGrpSpPr>
                  <p:cNvPr id="8" name="Группа 30"/>
                  <p:cNvGrpSpPr/>
                  <p:nvPr/>
                </p:nvGrpSpPr>
                <p:grpSpPr>
                  <a:xfrm>
                    <a:off x="2799156" y="3933825"/>
                    <a:ext cx="4209657" cy="2808337"/>
                    <a:chOff x="1452563" y="693530"/>
                    <a:chExt cx="6796755" cy="5040520"/>
                  </a:xfrm>
                </p:grpSpPr>
                <p:graphicFrame>
                  <p:nvGraphicFramePr>
                    <p:cNvPr id="32" name="Object 3"/>
                    <p:cNvGraphicFramePr>
                      <a:graphicFrameLocks noChangeAspect="1"/>
                    </p:cNvGraphicFramePr>
                    <p:nvPr>
                      <p:ph sz="quarter" idx="4294967295"/>
                    </p:nvPr>
                  </p:nvGraphicFramePr>
                  <p:xfrm>
                    <a:off x="1539075" y="693530"/>
                    <a:ext cx="6710243" cy="718026"/>
                  </p:xfrm>
                  <a:graphic>
                    <a:graphicData uri="http://schemas.openxmlformats.org/presentationml/2006/ole">
                      <p:oleObj spid="_x0000_s26627" name="Формула" r:id="rId7" imgW="2374560" imgH="228600" progId="Equation.3">
                        <p:embed/>
                      </p:oleObj>
                    </a:graphicData>
                  </a:graphic>
                </p:graphicFrame>
                <p:sp>
                  <p:nvSpPr>
                    <p:cNvPr id="33" name="Line 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92275" y="2636838"/>
                      <a:ext cx="5688013" cy="71437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34" name="Line 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908175" y="1916113"/>
                      <a:ext cx="2303463" cy="37449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35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508625" y="2060575"/>
                      <a:ext cx="1368425" cy="367347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uk-UA"/>
                    </a:p>
                  </p:txBody>
                </p:sp>
                <p:sp>
                  <p:nvSpPr>
                    <p:cNvPr id="36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16238" y="4005263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1</a:t>
                      </a:r>
                    </a:p>
                  </p:txBody>
                </p:sp>
                <p:sp>
                  <p:nvSpPr>
                    <p:cNvPr id="37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24300" y="2205038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2</a:t>
                      </a:r>
                    </a:p>
                  </p:txBody>
                </p:sp>
                <p:sp>
                  <p:nvSpPr>
                    <p:cNvPr id="38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867400" y="2636838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3</a:t>
                      </a:r>
                    </a:p>
                  </p:txBody>
                </p:sp>
                <p:sp>
                  <p:nvSpPr>
                    <p:cNvPr id="39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300788" y="3860800"/>
                      <a:ext cx="36512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4</a:t>
                      </a:r>
                    </a:p>
                  </p:txBody>
                </p:sp>
                <p:sp>
                  <p:nvSpPr>
                    <p:cNvPr id="40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87500" y="2193925"/>
                      <a:ext cx="354013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а</a:t>
                      </a:r>
                    </a:p>
                  </p:txBody>
                </p:sp>
                <p:sp>
                  <p:nvSpPr>
                    <p:cNvPr id="41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57350" y="3778250"/>
                      <a:ext cx="355600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в</a:t>
                      </a:r>
                    </a:p>
                  </p:txBody>
                </p:sp>
                <p:sp>
                  <p:nvSpPr>
                    <p:cNvPr id="42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52563" y="5218113"/>
                      <a:ext cx="333375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с</a:t>
                      </a:r>
                    </a:p>
                  </p:txBody>
                </p:sp>
                <p:sp>
                  <p:nvSpPr>
                    <p:cNvPr id="43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11975" y="5218113"/>
                      <a:ext cx="361950" cy="3968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eaLnBrk="1" hangingPunct="1"/>
                      <a:r>
                        <a:rPr lang="uk-UA" altLang="uk-UA" sz="2000" b="1" i="1"/>
                        <a:t>р</a:t>
                      </a:r>
                    </a:p>
                  </p:txBody>
                </p:sp>
              </p:grpSp>
            </p:grpSp>
          </p:grpSp>
          <p:sp>
            <p:nvSpPr>
              <p:cNvPr id="44" name="Прямоугольник 43"/>
              <p:cNvSpPr/>
              <p:nvPr/>
            </p:nvSpPr>
            <p:spPr>
              <a:xfrm>
                <a:off x="0" y="0"/>
                <a:ext cx="327585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0" hangingPunct="0">
                  <a:defRPr/>
                </a:pPr>
                <a:r>
                  <a:rPr lang="ru-RU" sz="2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1. </a:t>
                </a:r>
                <a:r>
                  <a:rPr lang="ru-RU" sz="24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За </a:t>
                </a:r>
                <a:r>
                  <a:rPr lang="ru-RU" sz="2400" i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даними</a:t>
                </a:r>
                <a:r>
                  <a:rPr lang="ru-RU" sz="24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рисунка </a:t>
                </a:r>
                <a:r>
                  <a:rPr lang="ru-RU" sz="2400" i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знайдіть</a:t>
                </a:r>
                <a:r>
                  <a:rPr lang="ru-RU" sz="24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кути 1 </a:t>
                </a:r>
                <a:r>
                  <a:rPr lang="ru-RU" sz="2400" i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і</a:t>
                </a:r>
                <a:r>
                  <a:rPr lang="ru-RU" sz="24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2, </a:t>
                </a:r>
                <a:r>
                  <a:rPr lang="ru-RU" sz="2400" i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якщо</a:t>
                </a:r>
                <a:r>
                  <a:rPr lang="ru-RU" sz="240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</a:t>
                </a:r>
                <a:r>
                  <a:rPr lang="ru-RU" sz="2400" i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a||b</a:t>
                </a:r>
                <a:r>
                  <a:rPr lang="ru-RU" sz="2000" b="1" i="1" dirty="0" smtClean="0">
                    <a:solidFill>
                      <a:schemeClr val="bg2">
                        <a:lumMod val="50000"/>
                      </a:schemeClr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.</a:t>
                </a:r>
                <a:endParaRPr lang="ru-RU" sz="2000" b="1" i="1" dirty="0">
                  <a:solidFill>
                    <a:schemeClr val="bg2">
                      <a:lumMod val="50000"/>
                    </a:schemeClr>
                  </a:solidFill>
                  <a:ea typeface="Calibri" pitchFamily="34" charset="0"/>
                  <a:cs typeface="Times New Roman" pitchFamily="18" charset="0"/>
                </a:endParaRPr>
              </a:p>
            </p:txBody>
          </p:sp>
        </p:grpSp>
        <p:cxnSp>
          <p:nvCxnSpPr>
            <p:cNvPr id="50" name="Прямая соединительная линия 49"/>
            <p:cNvCxnSpPr/>
            <p:nvPr/>
          </p:nvCxnSpPr>
          <p:spPr>
            <a:xfrm flipV="1">
              <a:off x="2987824" y="6093296"/>
              <a:ext cx="3528392" cy="720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9SlideId2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9SlideId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9SlideId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13SlideId26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13SlideId2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13SlideId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311238SlideId26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310</TotalTime>
  <Words>445</Words>
  <Application>Microsoft Office PowerPoint</Application>
  <PresentationFormat>Экран (4:3)</PresentationFormat>
  <Paragraphs>225</Paragraphs>
  <Slides>21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Солнцестояние</vt:lpstr>
      <vt:lpstr>Формула</vt:lpstr>
      <vt:lpstr>Equation</vt:lpstr>
      <vt:lpstr>Слайд 1</vt:lpstr>
      <vt:lpstr>Слайд 2</vt:lpstr>
      <vt:lpstr>ВЛАСТИВОСТІ КУТІВ,  УТВОРЕНИХ ЗА ПЕРЕТИНУ  ПАРАЛЕЛЬНИХ ПРЯМИХ СІЧНОЮ</vt:lpstr>
      <vt:lpstr>Слайд 4</vt:lpstr>
      <vt:lpstr>Наслідок 1 (властивість внутрішніх різносторонніх кутів, утворених при перетині паралельних прямих січною) Внутрішні різносторонні кути, утворені при перетині паралельних прямих січною, рівні. </vt:lpstr>
      <vt:lpstr>Наслідок 2 (властивість внутрішніх односторонніх кутів, утворених при перетині паралельних прямих січною) Сума внутрішніх односторонніх кутів, утворених при перетині паралельних прямих січною, дорівнює 180°.</vt:lpstr>
      <vt:lpstr>Слайд 7</vt:lpstr>
      <vt:lpstr>Слайд 8</vt:lpstr>
      <vt:lpstr>Слайд 9</vt:lpstr>
      <vt:lpstr>Слайд 10</vt:lpstr>
      <vt:lpstr>Слайд 11</vt:lpstr>
      <vt:lpstr>Відповіді</vt:lpstr>
      <vt:lpstr>Слайд 13</vt:lpstr>
      <vt:lpstr>Слайд 14</vt:lpstr>
      <vt:lpstr>ДОМАШНЄ ЗАВДАННЯ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КУТИ, УТВОРЕНІ У РЕЗУЛЬТАТІ ПЕРЕТИНУ  ДВОХ ПРЯМИХ СІЧНОЮ</dc:title>
  <dc:creator>НВК с. Щедрогір</dc:creator>
  <cp:lastModifiedBy>Тщ_Тфту</cp:lastModifiedBy>
  <cp:revision>42</cp:revision>
  <dcterms:created xsi:type="dcterms:W3CDTF">2015-11-08T13:03:59Z</dcterms:created>
  <dcterms:modified xsi:type="dcterms:W3CDTF">2015-11-21T06:34:53Z</dcterms:modified>
</cp:coreProperties>
</file>