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6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86F5371-17DE-4288-AE72-9DC4B40D76DE}" type="datetimeFigureOut">
              <a:rPr lang="uk-UA" smtClean="0"/>
              <a:t>22.03.2015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77DCD14-7A7C-4A1E-82B1-3B7121E3DA95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1.wmf"/><Relationship Id="rId26" Type="http://schemas.openxmlformats.org/officeDocument/2006/relationships/image" Target="../media/image15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0.wmf"/><Relationship Id="rId20" Type="http://schemas.openxmlformats.org/officeDocument/2006/relationships/image" Target="../media/image12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6.wmf"/><Relationship Id="rId10" Type="http://schemas.openxmlformats.org/officeDocument/2006/relationships/image" Target="../media/image7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wmf"/><Relationship Id="rId22" Type="http://schemas.openxmlformats.org/officeDocument/2006/relationships/image" Target="../media/image13.wmf"/><Relationship Id="rId27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4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1.wmf"/><Relationship Id="rId17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3.wmf"/><Relationship Id="rId20" Type="http://schemas.openxmlformats.org/officeDocument/2006/relationships/image" Target="../media/image25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20.wmf"/><Relationship Id="rId19" Type="http://schemas.openxmlformats.org/officeDocument/2006/relationships/oleObject" Target="../embeddings/oleObject22.bin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836712"/>
            <a:ext cx="7024744" cy="60113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Продовжити речення:</a:t>
            </a:r>
            <a:endParaRPr lang="uk-UA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99" y="1756641"/>
            <a:ext cx="3201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1. Функція – це…</a:t>
            </a:r>
            <a:endParaRPr lang="uk-UA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93830" y="2317046"/>
            <a:ext cx="5166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2. Аргумент функції – це…</a:t>
            </a:r>
            <a:endParaRPr lang="uk-UA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13464" y="2845824"/>
            <a:ext cx="6051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3</a:t>
            </a:r>
            <a:r>
              <a:rPr lang="uk-UA" sz="2800" b="1" dirty="0" smtClean="0"/>
              <a:t>. Областю визначення функції </a:t>
            </a:r>
          </a:p>
          <a:p>
            <a:r>
              <a:rPr lang="uk-UA" sz="2800" b="1" dirty="0" err="1" smtClean="0"/>
              <a:t>називаєтся</a:t>
            </a:r>
            <a:r>
              <a:rPr lang="uk-UA" sz="2800" b="1" dirty="0" smtClean="0"/>
              <a:t>…</a:t>
            </a:r>
            <a:endParaRPr lang="uk-UA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14640" y="3841689"/>
            <a:ext cx="6407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4</a:t>
            </a:r>
            <a:r>
              <a:rPr lang="uk-UA" sz="2800" b="1" dirty="0" smtClean="0"/>
              <a:t>. Область значень функції – це…</a:t>
            </a:r>
            <a:endParaRPr lang="uk-UA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25078" y="4509120"/>
            <a:ext cx="7701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5</a:t>
            </a:r>
            <a:r>
              <a:rPr lang="uk-UA" sz="2800" b="1" dirty="0" smtClean="0"/>
              <a:t>. Існують такі способи </a:t>
            </a:r>
            <a:r>
              <a:rPr lang="uk-UA" sz="2800" b="1" dirty="0" err="1" smtClean="0"/>
              <a:t>задання</a:t>
            </a:r>
            <a:r>
              <a:rPr lang="uk-UA" sz="2800" b="1" dirty="0" smtClean="0"/>
              <a:t> функції:</a:t>
            </a:r>
            <a:endParaRPr lang="uk-UA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25078" y="5157192"/>
            <a:ext cx="55547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6</a:t>
            </a:r>
            <a:r>
              <a:rPr lang="uk-UA" sz="2800" b="1" dirty="0" smtClean="0"/>
              <a:t>. Приклади функціональних </a:t>
            </a:r>
          </a:p>
          <a:p>
            <a:r>
              <a:rPr lang="uk-UA" sz="2800" b="1" dirty="0"/>
              <a:t>з</a:t>
            </a:r>
            <a:r>
              <a:rPr lang="uk-UA" sz="2800" b="1" dirty="0" smtClean="0"/>
              <a:t>алежностей: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560800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241096"/>
          </a:xfrm>
        </p:spPr>
        <p:txBody>
          <a:bodyPr>
            <a:normAutofit fontScale="90000"/>
          </a:bodyPr>
          <a:lstStyle/>
          <a:p>
            <a:endParaRPr lang="uk-U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30637" y="-377026"/>
            <a:ext cx="1282723" cy="7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8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Times New Roman" pitchFamily="18" charset="0"/>
              </a:rPr>
              <a:t>1) </a:t>
            </a:r>
            <a:r>
              <a:rPr kumimoji="0" lang="en-US" altLang="uk-UA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Times New Roman" pitchFamily="18" charset="0"/>
              </a:rPr>
              <a:t>  </a:t>
            </a:r>
            <a:r>
              <a:rPr kumimoji="0" lang="en-US" altLang="uk-UA" sz="4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Times New Roman" pitchFamily="18" charset="0"/>
              </a:rPr>
              <a:t> </a:t>
            </a:r>
            <a:r>
              <a:rPr kumimoji="0" lang="en-US" altLang="uk-UA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Times New Roman" pitchFamily="18" charset="0"/>
              </a:rPr>
              <a:t>2)   </a:t>
            </a:r>
          </a:p>
        </p:txBody>
      </p:sp>
      <p:pic>
        <p:nvPicPr>
          <p:cNvPr id="8194" name="Picture 2" descr="http://subject.com.ua/lesson/mathematics/algebra7/algebra7.files/image47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5798"/>
            <a:ext cx="3674491" cy="121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7685" y="1415083"/>
            <a:ext cx="422891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задана </a:t>
            </a:r>
            <a:r>
              <a:rPr kumimoji="0" lang="uk-UA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кусково</a:t>
            </a: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630221" y="3429000"/>
            <a:ext cx="747980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kumimoji="0" lang="en-US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Знайдіть</a:t>
            </a:r>
            <a:r>
              <a:rPr kumimoji="0" lang="en-US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kumimoji="0" lang="en-US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kumimoji="0" lang="en-US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kumimoji="0" lang="en-US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kumimoji="0" lang="en-US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значенню</a:t>
            </a:r>
            <a:r>
              <a:rPr kumimoji="0" lang="en-US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аргументу</a:t>
            </a:r>
            <a:r>
              <a:rPr kumimoji="0" lang="en-US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kumimoji="0" lang="en-US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kumimoji="0" lang="en-US" alt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-2; 0; 3</a:t>
            </a:r>
            <a:r>
              <a:rPr kumimoji="0" lang="en-US" alt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Times New Roman" pitchFamily="18" charset="0"/>
              </a:rPr>
              <a:t>.</a:t>
            </a:r>
            <a:endParaRPr kumimoji="0" lang="uk-UA" altLang="uk-UA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область визначення функції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значень?</a:t>
            </a:r>
          </a:p>
          <a:p>
            <a:pPr lvl="0"/>
            <a:endParaRPr kumimoji="0" lang="en-US" altLang="uk-UA" sz="6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125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65" y="620688"/>
            <a:ext cx="7024744" cy="60113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Завдання 1.</a:t>
            </a:r>
            <a:endParaRPr lang="uk-UA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621333"/>
              </p:ext>
            </p:extLst>
          </p:nvPr>
        </p:nvGraphicFramePr>
        <p:xfrm>
          <a:off x="733241" y="2151356"/>
          <a:ext cx="7295142" cy="12801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51540"/>
                <a:gridCol w="1057267"/>
                <a:gridCol w="1057267"/>
                <a:gridCol w="1057267"/>
                <a:gridCol w="1057267"/>
                <a:gridCol w="1057267"/>
                <a:gridCol w="1057267"/>
              </a:tblGrid>
              <a:tr h="6028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х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-4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-2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1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</a:rPr>
                        <a:t>3</a:t>
                      </a:r>
                      <a:endParaRPr lang="uk-UA" sz="2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</a:rPr>
                        <a:t>5</a:t>
                      </a:r>
                      <a:endParaRPr lang="uk-UA" sz="2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</a:rPr>
                        <a:t>8</a:t>
                      </a:r>
                      <a:endParaRPr lang="uk-UA" sz="2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028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у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</a:rPr>
                        <a:t>6</a:t>
                      </a:r>
                      <a:endParaRPr lang="uk-UA" sz="2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8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-2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-4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0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2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90181" y="1412776"/>
            <a:ext cx="7972806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Функція задана таблицею: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Чому дорівнює значення функції, якщо х=-2, х=3, х=8?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Для яких значень аргументу значення функції дорівнює 6; 0; -2?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Яка область визначення функції?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г) Яка область значення функції?</a:t>
            </a:r>
            <a:endParaRPr kumimoji="0" lang="uk-UA" altLang="uk-UA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06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024744" cy="45712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Завдання 2.</a:t>
            </a:r>
            <a:endParaRPr lang="uk-UA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340768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Залежність змінної </a:t>
            </a:r>
            <a:r>
              <a:rPr lang="uk-UA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 від змінної </a:t>
            </a:r>
            <a:r>
              <a:rPr lang="uk-UA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 задано 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таблицями: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961490"/>
              </p:ext>
            </p:extLst>
          </p:nvPr>
        </p:nvGraphicFramePr>
        <p:xfrm>
          <a:off x="1115616" y="2348880"/>
          <a:ext cx="3420381" cy="1097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48238"/>
                <a:gridCol w="857381"/>
                <a:gridCol w="857381"/>
                <a:gridCol w="857381"/>
              </a:tblGrid>
              <a:tr h="540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х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1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2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3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у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1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1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1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026690"/>
              </p:ext>
            </p:extLst>
          </p:nvPr>
        </p:nvGraphicFramePr>
        <p:xfrm>
          <a:off x="5148063" y="2348880"/>
          <a:ext cx="3240361" cy="1097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48073"/>
                <a:gridCol w="864096"/>
                <a:gridCol w="864096"/>
                <a:gridCol w="864096"/>
              </a:tblGrid>
              <a:tr h="540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х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1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</a:rPr>
                        <a:t>2</a:t>
                      </a:r>
                      <a:endParaRPr lang="uk-UA" sz="2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</a:rPr>
                        <a:t>3</a:t>
                      </a:r>
                      <a:endParaRPr lang="uk-UA" sz="2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effectLst/>
                        </a:rPr>
                        <a:t>у</a:t>
                      </a:r>
                      <a:endParaRPr lang="uk-UA" sz="2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4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6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8</a:t>
                      </a:r>
                      <a:endParaRPr lang="uk-UA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461060"/>
              </p:ext>
            </p:extLst>
          </p:nvPr>
        </p:nvGraphicFramePr>
        <p:xfrm>
          <a:off x="2483768" y="3645024"/>
          <a:ext cx="3960439" cy="12801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44638"/>
                <a:gridCol w="999578"/>
                <a:gridCol w="1008112"/>
                <a:gridCol w="1008111"/>
              </a:tblGrid>
              <a:tr h="5554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х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1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2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3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554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у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1; -1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4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</a:rPr>
                        <a:t>1; 3</a:t>
                      </a:r>
                      <a:endParaRPr lang="uk-UA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899592" y="5013176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Яка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 таблиць задає функцію?</a:t>
            </a:r>
          </a:p>
          <a:p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Для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функції вкажіть область визначення та область значення.</a:t>
            </a:r>
          </a:p>
        </p:txBody>
      </p:sp>
    </p:spTree>
    <p:extLst>
      <p:ext uri="{BB962C8B-B14F-4D97-AF65-F5344CB8AC3E}">
        <p14:creationId xmlns:p14="http://schemas.microsoft.com/office/powerpoint/2010/main" val="105922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89" y="1700808"/>
            <a:ext cx="8079259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60113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Вправа «Павутинка»</a:t>
            </a:r>
            <a:endParaRPr lang="uk-UA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367256" y="2204864"/>
            <a:ext cx="100811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121" y="2067544"/>
            <a:ext cx="11525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4283968" y="2708920"/>
            <a:ext cx="0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1331640" y="4005064"/>
            <a:ext cx="2952328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283968" y="4005064"/>
            <a:ext cx="3168352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283968" y="4005064"/>
            <a:ext cx="144016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02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27664"/>
            <a:ext cx="7528682" cy="601136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</a:rPr>
              <a:t>Встановити відповідність між функціями та їх областями визначення:</a:t>
            </a:r>
            <a:endParaRPr lang="uk-UA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71162"/>
              </p:ext>
            </p:extLst>
          </p:nvPr>
        </p:nvGraphicFramePr>
        <p:xfrm>
          <a:off x="611560" y="1700808"/>
          <a:ext cx="7704856" cy="46393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52428"/>
                <a:gridCol w="3852428"/>
              </a:tblGrid>
              <a:tr h="658359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8359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8359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 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9219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Г)       Всі</a:t>
                      </a:r>
                      <a:r>
                        <a:rPr lang="uk-UA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числа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8359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Д)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8359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Е)    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8359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Ж)   </a:t>
                      </a:r>
                      <a:endParaRPr lang="uk-UA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504040"/>
              </p:ext>
            </p:extLst>
          </p:nvPr>
        </p:nvGraphicFramePr>
        <p:xfrm>
          <a:off x="1115616" y="1700808"/>
          <a:ext cx="1656184" cy="432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Формула" r:id="rId3" imgW="647640" imgH="203040" progId="Equation.3">
                  <p:embed/>
                </p:oleObj>
              </mc:Choice>
              <mc:Fallback>
                <p:oleObj name="Формула" r:id="rId3" imgW="647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1700808"/>
                        <a:ext cx="1656184" cy="4320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255447"/>
              </p:ext>
            </p:extLst>
          </p:nvPr>
        </p:nvGraphicFramePr>
        <p:xfrm>
          <a:off x="1187624" y="2348880"/>
          <a:ext cx="1080120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Формула" r:id="rId5" imgW="571320" imgH="393480" progId="Equation.3">
                  <p:embed/>
                </p:oleObj>
              </mc:Choice>
              <mc:Fallback>
                <p:oleObj name="Формула" r:id="rId5" imgW="571320" imgH="39348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348880"/>
                        <a:ext cx="1080120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826643"/>
              </p:ext>
            </p:extLst>
          </p:nvPr>
        </p:nvGraphicFramePr>
        <p:xfrm>
          <a:off x="1115616" y="2996952"/>
          <a:ext cx="108108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Формула" r:id="rId7" imgW="571320" imgH="393480" progId="Equation.3">
                  <p:embed/>
                </p:oleObj>
              </mc:Choice>
              <mc:Fallback>
                <p:oleObj name="Формула" r:id="rId7" imgW="571320" imgH="393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996952"/>
                        <a:ext cx="1081088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607238"/>
              </p:ext>
            </p:extLst>
          </p:nvPr>
        </p:nvGraphicFramePr>
        <p:xfrm>
          <a:off x="1127125" y="3644900"/>
          <a:ext cx="120173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Формула" r:id="rId9" imgW="634680" imgH="393480" progId="Equation.3">
                  <p:embed/>
                </p:oleObj>
              </mc:Choice>
              <mc:Fallback>
                <p:oleObj name="Формула" r:id="rId9" imgW="634680" imgH="393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125" y="3644900"/>
                        <a:ext cx="1201738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530135"/>
              </p:ext>
            </p:extLst>
          </p:nvPr>
        </p:nvGraphicFramePr>
        <p:xfrm>
          <a:off x="1115616" y="4293096"/>
          <a:ext cx="1441450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name="Формула" r:id="rId11" imgW="761760" imgH="419040" progId="Equation.3">
                  <p:embed/>
                </p:oleObj>
              </mc:Choice>
              <mc:Fallback>
                <p:oleObj name="Формула" r:id="rId11" imgW="761760" imgH="419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4293096"/>
                        <a:ext cx="1441450" cy="690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995329"/>
              </p:ext>
            </p:extLst>
          </p:nvPr>
        </p:nvGraphicFramePr>
        <p:xfrm>
          <a:off x="1043608" y="4941168"/>
          <a:ext cx="180181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name="Формула" r:id="rId13" imgW="952200" imgH="393480" progId="Equation.3">
                  <p:embed/>
                </p:oleObj>
              </mc:Choice>
              <mc:Fallback>
                <p:oleObj name="Формула" r:id="rId13" imgW="952200" imgH="393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4941168"/>
                        <a:ext cx="1801812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3520323"/>
              </p:ext>
            </p:extLst>
          </p:nvPr>
        </p:nvGraphicFramePr>
        <p:xfrm>
          <a:off x="1115616" y="5589240"/>
          <a:ext cx="1152525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2" name="Формула" r:id="rId15" imgW="609480" imgH="444240" progId="Equation.3">
                  <p:embed/>
                </p:oleObj>
              </mc:Choice>
              <mc:Fallback>
                <p:oleObj name="Формула" r:id="rId15" imgW="609480" imgH="4442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5589240"/>
                        <a:ext cx="1152525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9601643"/>
              </p:ext>
            </p:extLst>
          </p:nvPr>
        </p:nvGraphicFramePr>
        <p:xfrm>
          <a:off x="4932040" y="1772816"/>
          <a:ext cx="1512887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Формула" r:id="rId17" imgW="799920" imgH="203040" progId="Equation.3">
                  <p:embed/>
                </p:oleObj>
              </mc:Choice>
              <mc:Fallback>
                <p:oleObj name="Формула" r:id="rId17" imgW="799920" imgH="203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772816"/>
                        <a:ext cx="1512887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383007"/>
              </p:ext>
            </p:extLst>
          </p:nvPr>
        </p:nvGraphicFramePr>
        <p:xfrm>
          <a:off x="5292080" y="2492896"/>
          <a:ext cx="625475" cy="29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Формула" r:id="rId19" imgW="330120" imgH="177480" progId="Equation.3">
                  <p:embed/>
                </p:oleObj>
              </mc:Choice>
              <mc:Fallback>
                <p:oleObj name="Формула" r:id="rId19" imgW="330120" imgH="177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2492896"/>
                        <a:ext cx="625475" cy="29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178129"/>
              </p:ext>
            </p:extLst>
          </p:nvPr>
        </p:nvGraphicFramePr>
        <p:xfrm>
          <a:off x="5148064" y="3140968"/>
          <a:ext cx="129698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Формула" r:id="rId21" imgW="685800" imgH="203040" progId="Equation.3">
                  <p:embed/>
                </p:oleObj>
              </mc:Choice>
              <mc:Fallback>
                <p:oleObj name="Формула" r:id="rId21" imgW="685800" imgH="203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3140968"/>
                        <a:ext cx="129698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9059764"/>
              </p:ext>
            </p:extLst>
          </p:nvPr>
        </p:nvGraphicFramePr>
        <p:xfrm>
          <a:off x="5436096" y="4437112"/>
          <a:ext cx="673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" name="Формула" r:id="rId23" imgW="355320" imgH="177480" progId="Equation.3">
                  <p:embed/>
                </p:oleObj>
              </mc:Choice>
              <mc:Fallback>
                <p:oleObj name="Формула" r:id="rId23" imgW="355320" imgH="177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4437112"/>
                        <a:ext cx="6731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876829"/>
              </p:ext>
            </p:extLst>
          </p:nvPr>
        </p:nvGraphicFramePr>
        <p:xfrm>
          <a:off x="5076056" y="5085184"/>
          <a:ext cx="144145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Формула" r:id="rId25" imgW="761760" imgH="203040" progId="Equation.3">
                  <p:embed/>
                </p:oleObj>
              </mc:Choice>
              <mc:Fallback>
                <p:oleObj name="Формула" r:id="rId25" imgW="761760" imgH="203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5085184"/>
                        <a:ext cx="1441450" cy="334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681452"/>
              </p:ext>
            </p:extLst>
          </p:nvPr>
        </p:nvGraphicFramePr>
        <p:xfrm>
          <a:off x="5436096" y="5733256"/>
          <a:ext cx="817563" cy="29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Формула" r:id="rId27" imgW="431640" imgH="177480" progId="Equation.3">
                  <p:embed/>
                </p:oleObj>
              </mc:Choice>
              <mc:Fallback>
                <p:oleObj name="Формула" r:id="rId27" imgW="431640" imgH="177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5733256"/>
                        <a:ext cx="817563" cy="29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615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63510"/>
            <a:ext cx="7024744" cy="60113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Задача</a:t>
            </a:r>
            <a:endParaRPr lang="uk-UA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489758"/>
            <a:ext cx="8066247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 (летюча риба) піднімається з глибини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моря і пролітає над поверхнею води за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годин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відстань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 швидкістю 20 км/год.</a:t>
            </a:r>
          </a:p>
          <a:p>
            <a:pPr marL="514350" indent="-514350">
              <a:buAutoNum type="arabicParenR"/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Виразити формулою залежність відстані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від часу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t;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Скільки метрів пролетить об'єкт за 0,009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Скільки часу потрібно рибам, щоб пролетіти</a:t>
            </a: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200 м?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Яка область визначення утвореної функції?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Яка область значень? 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69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7024744" cy="60113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Відповіді:</a:t>
            </a:r>
            <a:endParaRPr lang="uk-UA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623576"/>
              </p:ext>
            </p:extLst>
          </p:nvPr>
        </p:nvGraphicFramePr>
        <p:xfrm>
          <a:off x="539552" y="1412776"/>
          <a:ext cx="8064896" cy="48965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8299"/>
                <a:gridCol w="2517225"/>
                <a:gridCol w="2859372"/>
              </a:tblGrid>
              <a:tr h="816091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1 група</a:t>
                      </a:r>
                      <a:endParaRPr lang="uk-UA" sz="32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2 група</a:t>
                      </a:r>
                      <a:endParaRPr lang="uk-UA" sz="3200" b="1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3 група</a:t>
                      </a:r>
                      <a:endParaRPr lang="uk-UA" sz="3200" b="1" dirty="0"/>
                    </a:p>
                  </a:txBody>
                  <a:tcPr>
                    <a:solidFill>
                      <a:srgbClr val="CCECFF"/>
                    </a:solidFill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uk-UA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solidFill>
                      <a:srgbClr val="CCECFF"/>
                    </a:solidFill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-4; 2; не існує</a:t>
                      </a:r>
                    </a:p>
                    <a:p>
                      <a:endParaRPr lang="uk-UA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-0,5; 1; не існує</a:t>
                      </a:r>
                      <a:endParaRPr lang="uk-UA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-3; не існує; -1/3</a:t>
                      </a:r>
                      <a:endParaRPr lang="uk-UA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ECFF"/>
                    </a:solidFill>
                  </a:tcPr>
                </a:tc>
              </a:tr>
              <a:tr h="816091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ECFF"/>
                    </a:solidFill>
                  </a:tcPr>
                </a:tc>
              </a:tr>
              <a:tr h="816091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ECFF"/>
                    </a:solidFill>
                  </a:tcPr>
                </a:tc>
              </a:tr>
              <a:tr h="816091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701668"/>
              </p:ext>
            </p:extLst>
          </p:nvPr>
        </p:nvGraphicFramePr>
        <p:xfrm>
          <a:off x="1115616" y="2204864"/>
          <a:ext cx="1416156" cy="772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Формула" r:id="rId3" imgW="419040" imgH="228600" progId="Equation.3">
                  <p:embed/>
                </p:oleObj>
              </mc:Choice>
              <mc:Fallback>
                <p:oleObj name="Формула" r:id="rId3" imgW="4190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2204864"/>
                        <a:ext cx="1416156" cy="772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678349"/>
              </p:ext>
            </p:extLst>
          </p:nvPr>
        </p:nvGraphicFramePr>
        <p:xfrm>
          <a:off x="3429000" y="2319338"/>
          <a:ext cx="19748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Формула" r:id="rId5" imgW="583920" imgH="203040" progId="Equation.3">
                  <p:embed/>
                </p:oleObj>
              </mc:Choice>
              <mc:Fallback>
                <p:oleObj name="Формула" r:id="rId5" imgW="583920" imgH="203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319338"/>
                        <a:ext cx="19748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309085"/>
              </p:ext>
            </p:extLst>
          </p:nvPr>
        </p:nvGraphicFramePr>
        <p:xfrm>
          <a:off x="5899150" y="2319338"/>
          <a:ext cx="19319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name="Формула" r:id="rId7" imgW="571320" imgH="203040" progId="Equation.3">
                  <p:embed/>
                </p:oleObj>
              </mc:Choice>
              <mc:Fallback>
                <p:oleObj name="Формула" r:id="rId7" imgW="571320" imgH="203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9150" y="2319338"/>
                        <a:ext cx="193198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42916"/>
              </p:ext>
            </p:extLst>
          </p:nvPr>
        </p:nvGraphicFramePr>
        <p:xfrm>
          <a:off x="1222375" y="3946525"/>
          <a:ext cx="1201738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Формула" r:id="rId9" imgW="355320" imgH="177480" progId="Equation.3">
                  <p:embed/>
                </p:oleObj>
              </mc:Choice>
              <mc:Fallback>
                <p:oleObj name="Формула" r:id="rId9" imgW="355320" imgH="177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3946525"/>
                        <a:ext cx="1201738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387417"/>
              </p:ext>
            </p:extLst>
          </p:nvPr>
        </p:nvGraphicFramePr>
        <p:xfrm>
          <a:off x="3651250" y="3933825"/>
          <a:ext cx="1458913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Формула" r:id="rId11" imgW="431640" imgH="177480" progId="Equation.3">
                  <p:embed/>
                </p:oleObj>
              </mc:Choice>
              <mc:Fallback>
                <p:oleObj name="Формула" r:id="rId11" imgW="431640" imgH="17748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0" y="3933825"/>
                        <a:ext cx="1458913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910097"/>
              </p:ext>
            </p:extLst>
          </p:nvPr>
        </p:nvGraphicFramePr>
        <p:xfrm>
          <a:off x="6486525" y="3933825"/>
          <a:ext cx="1116013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Формула" r:id="rId13" imgW="330120" imgH="177480" progId="Equation.3">
                  <p:embed/>
                </p:oleObj>
              </mc:Choice>
              <mc:Fallback>
                <p:oleObj name="Формула" r:id="rId13" imgW="330120" imgH="17748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6525" y="3933825"/>
                        <a:ext cx="1116013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278540"/>
              </p:ext>
            </p:extLst>
          </p:nvPr>
        </p:nvGraphicFramePr>
        <p:xfrm>
          <a:off x="611558" y="4725144"/>
          <a:ext cx="252028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  <a:gridCol w="504056"/>
                <a:gridCol w="504056"/>
                <a:gridCol w="504056"/>
              </a:tblGrid>
              <a:tr h="295920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95920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-5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654842"/>
              </p:ext>
            </p:extLst>
          </p:nvPr>
        </p:nvGraphicFramePr>
        <p:xfrm>
          <a:off x="3347864" y="4725144"/>
          <a:ext cx="230425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"/>
                <a:gridCol w="460851"/>
                <a:gridCol w="460851"/>
                <a:gridCol w="460851"/>
                <a:gridCol w="460851"/>
              </a:tblGrid>
              <a:tr h="370840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798325"/>
              </p:ext>
            </p:extLst>
          </p:nvPr>
        </p:nvGraphicFramePr>
        <p:xfrm>
          <a:off x="5868144" y="4725144"/>
          <a:ext cx="273630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61"/>
                <a:gridCol w="547261"/>
                <a:gridCol w="547261"/>
                <a:gridCol w="446449"/>
                <a:gridCol w="648073"/>
              </a:tblGrid>
              <a:tr h="370840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-20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-30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-60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862712"/>
              </p:ext>
            </p:extLst>
          </p:nvPr>
        </p:nvGraphicFramePr>
        <p:xfrm>
          <a:off x="1331640" y="5589240"/>
          <a:ext cx="1201738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Формула" r:id="rId15" imgW="355320" imgH="177480" progId="Equation.3">
                  <p:embed/>
                </p:oleObj>
              </mc:Choice>
              <mc:Fallback>
                <p:oleObj name="Формула" r:id="rId15" imgW="355320" imgH="17748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5589240"/>
                        <a:ext cx="1201738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6047659"/>
              </p:ext>
            </p:extLst>
          </p:nvPr>
        </p:nvGraphicFramePr>
        <p:xfrm>
          <a:off x="3923928" y="5589240"/>
          <a:ext cx="1201738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Формула" r:id="rId17" imgW="355320" imgH="177480" progId="Equation.3">
                  <p:embed/>
                </p:oleObj>
              </mc:Choice>
              <mc:Fallback>
                <p:oleObj name="Формула" r:id="rId17" imgW="355320" imgH="17748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5589240"/>
                        <a:ext cx="1201738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196965"/>
              </p:ext>
            </p:extLst>
          </p:nvPr>
        </p:nvGraphicFramePr>
        <p:xfrm>
          <a:off x="6510338" y="5589588"/>
          <a:ext cx="150177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Формула" r:id="rId19" imgW="444240" imgH="177480" progId="Equation.3">
                  <p:embed/>
                </p:oleObj>
              </mc:Choice>
              <mc:Fallback>
                <p:oleObj name="Формула" r:id="rId19" imgW="444240" imgH="17748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0338" y="5589588"/>
                        <a:ext cx="1501775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629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27664"/>
            <a:ext cx="7992888" cy="60113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</a:rPr>
              <a:t>«Математичний аукціон»</a:t>
            </a:r>
            <a:endParaRPr lang="uk-UA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556792"/>
            <a:ext cx="5371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 область визначення функцій: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233114"/>
              </p:ext>
            </p:extLst>
          </p:nvPr>
        </p:nvGraphicFramePr>
        <p:xfrm>
          <a:off x="1217613" y="2152650"/>
          <a:ext cx="157162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Формула" r:id="rId3" imgW="723600" imgH="393480" progId="Equation.3">
                  <p:embed/>
                </p:oleObj>
              </mc:Choice>
              <mc:Fallback>
                <p:oleObj name="Формула" r:id="rId3" imgW="72360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7613" y="2152650"/>
                        <a:ext cx="1571625" cy="8477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9814711"/>
              </p:ext>
            </p:extLst>
          </p:nvPr>
        </p:nvGraphicFramePr>
        <p:xfrm>
          <a:off x="3465513" y="2152650"/>
          <a:ext cx="15621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Формула" r:id="rId5" imgW="723600" imgH="393480" progId="Equation.3">
                  <p:embed/>
                </p:oleObj>
              </mc:Choice>
              <mc:Fallback>
                <p:oleObj name="Формула" r:id="rId5" imgW="72360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5513" y="2152650"/>
                        <a:ext cx="1562100" cy="8477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378941"/>
              </p:ext>
            </p:extLst>
          </p:nvPr>
        </p:nvGraphicFramePr>
        <p:xfrm>
          <a:off x="5903913" y="2125663"/>
          <a:ext cx="2109787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Формула" r:id="rId7" imgW="990360" imgH="393480" progId="Equation.3">
                  <p:embed/>
                </p:oleObj>
              </mc:Choice>
              <mc:Fallback>
                <p:oleObj name="Формула" r:id="rId7" imgW="99036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3913" y="2125663"/>
                        <a:ext cx="2109787" cy="835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2054680"/>
              </p:ext>
            </p:extLst>
          </p:nvPr>
        </p:nvGraphicFramePr>
        <p:xfrm>
          <a:off x="1677988" y="3905250"/>
          <a:ext cx="2065337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Формула" r:id="rId9" imgW="876240" imgH="444240" progId="Equation.3">
                  <p:embed/>
                </p:oleObj>
              </mc:Choice>
              <mc:Fallback>
                <p:oleObj name="Формула" r:id="rId9" imgW="876240" imgH="4442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7988" y="3905250"/>
                        <a:ext cx="2065337" cy="1050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826379"/>
              </p:ext>
            </p:extLst>
          </p:nvPr>
        </p:nvGraphicFramePr>
        <p:xfrm>
          <a:off x="5402263" y="4005263"/>
          <a:ext cx="2297112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Формула" r:id="rId11" imgW="1002960" imgH="393480" progId="Equation.3">
                  <p:embed/>
                </p:oleObj>
              </mc:Choice>
              <mc:Fallback>
                <p:oleObj name="Формула" r:id="rId11" imgW="1002960" imgH="3934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2263" y="4005263"/>
                        <a:ext cx="2297112" cy="893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16954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25431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34480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17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6"/>
            <a:ext cx="3293631" cy="345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6233" y="476672"/>
            <a:ext cx="8015015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квадрата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стороною 10 см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відрізали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прямокутник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сторонами 8 см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см (див. рис.).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Позначивши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залишилась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см2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буквою у,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виразіть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формулою.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Знайдіть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 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= 2,5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 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х, при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20; 36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  область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400" b="1" dirty="0"/>
              <a:t>.</a:t>
            </a:r>
          </a:p>
          <a:p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29439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190</TotalTime>
  <Words>402</Words>
  <Application>Microsoft Office PowerPoint</Application>
  <PresentationFormat>Экран (4:3)</PresentationFormat>
  <Paragraphs>153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Остин</vt:lpstr>
      <vt:lpstr>Формула</vt:lpstr>
      <vt:lpstr>Продовжити речення:</vt:lpstr>
      <vt:lpstr>Завдання 1.</vt:lpstr>
      <vt:lpstr>Завдання 2.</vt:lpstr>
      <vt:lpstr>Вправа «Павутинка»</vt:lpstr>
      <vt:lpstr>Встановити відповідність між функціями та їх областями визначення:</vt:lpstr>
      <vt:lpstr>Задача</vt:lpstr>
      <vt:lpstr>Відповіді:</vt:lpstr>
      <vt:lpstr>«Математичний аукціон»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qwert</dc:creator>
  <cp:lastModifiedBy>qwert</cp:lastModifiedBy>
  <cp:revision>14</cp:revision>
  <dcterms:created xsi:type="dcterms:W3CDTF">2015-03-01T16:25:40Z</dcterms:created>
  <dcterms:modified xsi:type="dcterms:W3CDTF">2015-03-22T18:12:46Z</dcterms:modified>
</cp:coreProperties>
</file>