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223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43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52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02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14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979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08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649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800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67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17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C1050-EC9D-45FF-9F21-F66CDC87134D}" type="datetimeFigureOut">
              <a:rPr lang="ru-RU" smtClean="0"/>
              <a:t>22.10.2014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8844B-67E5-4E4C-9586-ECE4E47639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63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image" Target="../media/image48.png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4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46.wmf"/><Relationship Id="rId4" Type="http://schemas.openxmlformats.org/officeDocument/2006/relationships/image" Target="../media/image49.png"/><Relationship Id="rId9" Type="http://schemas.openxmlformats.org/officeDocument/2006/relationships/oleObject" Target="../embeddings/oleObject3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3" Type="http://schemas.openxmlformats.org/officeDocument/2006/relationships/image" Target="../media/image7.gif"/><Relationship Id="rId7" Type="http://schemas.openxmlformats.org/officeDocument/2006/relationships/image" Target="../media/image3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1.wmf"/><Relationship Id="rId3" Type="http://schemas.openxmlformats.org/officeDocument/2006/relationships/image" Target="../media/image7.gif"/><Relationship Id="rId7" Type="http://schemas.openxmlformats.org/officeDocument/2006/relationships/image" Target="../media/image8.wmf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0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8.png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6.wmf"/><Relationship Id="rId4" Type="http://schemas.openxmlformats.org/officeDocument/2006/relationships/image" Target="../media/image19.png"/><Relationship Id="rId9" Type="http://schemas.openxmlformats.org/officeDocument/2006/relationships/oleObject" Target="../embeddings/oleObject1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24.png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2.wmf"/><Relationship Id="rId4" Type="http://schemas.openxmlformats.org/officeDocument/2006/relationships/image" Target="../media/image25.png"/><Relationship Id="rId9" Type="http://schemas.openxmlformats.org/officeDocument/2006/relationships/oleObject" Target="../embeddings/oleObject1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30.png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8.wmf"/><Relationship Id="rId4" Type="http://schemas.openxmlformats.org/officeDocument/2006/relationships/image" Target="../media/image31.png"/><Relationship Id="rId9" Type="http://schemas.openxmlformats.org/officeDocument/2006/relationships/oleObject" Target="../embeddings/oleObject2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36.png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34.wmf"/><Relationship Id="rId4" Type="http://schemas.openxmlformats.org/officeDocument/2006/relationships/image" Target="../media/image37.png"/><Relationship Id="rId9" Type="http://schemas.openxmlformats.org/officeDocument/2006/relationships/oleObject" Target="../embeddings/oleObject2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42.png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4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40.wmf"/><Relationship Id="rId4" Type="http://schemas.openxmlformats.org/officeDocument/2006/relationships/image" Target="../media/image43.png"/><Relationship Id="rId9" Type="http://schemas.openxmlformats.org/officeDocument/2006/relationships/oleObject" Target="../embeddings/oleObject2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-875914"/>
            <a:ext cx="8964488" cy="7571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Епіграф</a:t>
            </a:r>
            <a:endParaRPr kumimoji="0" lang="ru-RU" sz="9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54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54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4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4000" b="1" u="sng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Епіграф:</a:t>
            </a:r>
            <a:endParaRPr lang="en-US" sz="4000" b="1" u="sng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Математика – </a:t>
            </a:r>
            <a:endParaRPr kumimoji="0" lang="en-US" sz="40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це велична споруда, </a:t>
            </a:r>
            <a:endParaRPr kumimoji="0" lang="ru-RU" sz="40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створена уявою людини, </a:t>
            </a:r>
            <a:endParaRPr kumimoji="0" lang="en-US" sz="40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для пізнання ВСЕСВІТУ</a:t>
            </a:r>
            <a:endParaRPr kumimoji="0" lang="uk-UA" sz="4000" b="1" i="0" u="none" strike="noStrike" normalizeH="0" baseline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03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880320" cy="2285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368" y="245648"/>
            <a:ext cx="3457738" cy="2300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 txBox="1">
            <a:spLocks noGrp="1"/>
          </p:cNvSpPr>
          <p:nvPr>
            <p:ph idx="1"/>
          </p:nvPr>
        </p:nvSpPr>
        <p:spPr>
          <a:xfrm>
            <a:off x="467544" y="2636912"/>
            <a:ext cx="6721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uk-UA" b="1" dirty="0" smtClean="0"/>
              <a:t>Обчислити раціональним способом</a:t>
            </a:r>
            <a:r>
              <a:rPr lang="uk-UA" sz="3200" b="1" dirty="0" smtClean="0"/>
              <a:t>:</a:t>
            </a:r>
            <a:endParaRPr lang="ru-RU" sz="3200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967153"/>
              </p:ext>
            </p:extLst>
          </p:nvPr>
        </p:nvGraphicFramePr>
        <p:xfrm>
          <a:off x="179512" y="3645024"/>
          <a:ext cx="8601708" cy="2448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427"/>
                <a:gridCol w="2150427"/>
                <a:gridCol w="2150427"/>
                <a:gridCol w="2150427"/>
              </a:tblGrid>
              <a:tr h="24482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5690662"/>
              </p:ext>
            </p:extLst>
          </p:nvPr>
        </p:nvGraphicFramePr>
        <p:xfrm>
          <a:off x="633413" y="4214813"/>
          <a:ext cx="1373187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Формула" r:id="rId5" imgW="431640" imgH="419040" progId="Equation.3">
                  <p:embed/>
                </p:oleObj>
              </mc:Choice>
              <mc:Fallback>
                <p:oleObj name="Формула" r:id="rId5" imgW="431640" imgH="419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413" y="4214813"/>
                        <a:ext cx="1373187" cy="1438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738031"/>
              </p:ext>
            </p:extLst>
          </p:nvPr>
        </p:nvGraphicFramePr>
        <p:xfrm>
          <a:off x="2621583" y="4221088"/>
          <a:ext cx="1452562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Формула" r:id="rId7" imgW="457200" imgH="419040" progId="Equation.3">
                  <p:embed/>
                </p:oleObj>
              </mc:Choice>
              <mc:Fallback>
                <p:oleObj name="Формула" r:id="rId7" imgW="457200" imgH="4190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1583" y="4221088"/>
                        <a:ext cx="1452562" cy="1438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5048064"/>
              </p:ext>
            </p:extLst>
          </p:nvPr>
        </p:nvGraphicFramePr>
        <p:xfrm>
          <a:off x="4706938" y="4221163"/>
          <a:ext cx="1535112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9" name="Формула" r:id="rId9" imgW="482400" imgH="419040" progId="Equation.3">
                  <p:embed/>
                </p:oleObj>
              </mc:Choice>
              <mc:Fallback>
                <p:oleObj name="Формула" r:id="rId9" imgW="482400" imgH="4190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6938" y="4221163"/>
                        <a:ext cx="1535112" cy="1438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9390395"/>
              </p:ext>
            </p:extLst>
          </p:nvPr>
        </p:nvGraphicFramePr>
        <p:xfrm>
          <a:off x="6775450" y="4221163"/>
          <a:ext cx="1574800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Формула" r:id="rId11" imgW="495000" imgH="419040" progId="Equation.3">
                  <p:embed/>
                </p:oleObj>
              </mc:Choice>
              <mc:Fallback>
                <p:oleObj name="Формула" r:id="rId11" imgW="495000" imgH="4190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5450" y="4221163"/>
                        <a:ext cx="1574800" cy="1438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90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071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Самостійна робота</a:t>
            </a:r>
            <a:endParaRPr lang="ru-RU" b="1" dirty="0"/>
          </a:p>
        </p:txBody>
      </p:sp>
      <p:pic>
        <p:nvPicPr>
          <p:cNvPr id="3074" name="Picture 2" descr="C:\Documents and Settings\Admin\Рабочий стол\49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836712"/>
            <a:ext cx="115825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621394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0594953"/>
              </p:ext>
            </p:extLst>
          </p:nvPr>
        </p:nvGraphicFramePr>
        <p:xfrm>
          <a:off x="395536" y="764704"/>
          <a:ext cx="2808312" cy="2898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Формула" r:id="rId6" imgW="1180800" imgH="1218960" progId="Equation.3">
                  <p:embed/>
                </p:oleObj>
              </mc:Choice>
              <mc:Fallback>
                <p:oleObj name="Формула" r:id="rId6" imgW="1180800" imgH="1218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5536" y="764704"/>
                        <a:ext cx="2808312" cy="2898903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963317"/>
              </p:ext>
            </p:extLst>
          </p:nvPr>
        </p:nvGraphicFramePr>
        <p:xfrm>
          <a:off x="4067944" y="836712"/>
          <a:ext cx="2778125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Формула" r:id="rId8" imgW="1168200" imgH="1218960" progId="Equation.3">
                  <p:embed/>
                </p:oleObj>
              </mc:Choice>
              <mc:Fallback>
                <p:oleObj name="Формула" r:id="rId8" imgW="1168200" imgH="121896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836712"/>
                        <a:ext cx="2778125" cy="2898775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7505593"/>
              </p:ext>
            </p:extLst>
          </p:nvPr>
        </p:nvGraphicFramePr>
        <p:xfrm>
          <a:off x="1320800" y="3860800"/>
          <a:ext cx="3262313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Формула" r:id="rId10" imgW="1371600" imgH="1218960" progId="Equation.3">
                  <p:embed/>
                </p:oleObj>
              </mc:Choice>
              <mc:Fallback>
                <p:oleObj name="Формула" r:id="rId10" imgW="1371600" imgH="121896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0" y="3860800"/>
                        <a:ext cx="3262313" cy="289877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9207841"/>
              </p:ext>
            </p:extLst>
          </p:nvPr>
        </p:nvGraphicFramePr>
        <p:xfrm>
          <a:off x="5364088" y="3861048"/>
          <a:ext cx="2808288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Формула" r:id="rId12" imgW="1180800" imgH="1218960" progId="Equation.3">
                  <p:embed/>
                </p:oleObj>
              </mc:Choice>
              <mc:Fallback>
                <p:oleObj name="Формула" r:id="rId12" imgW="1180800" imgH="121896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3861048"/>
                        <a:ext cx="2808288" cy="2898775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213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071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Відповіді</a:t>
            </a:r>
            <a:endParaRPr lang="ru-RU" b="1" dirty="0"/>
          </a:p>
        </p:txBody>
      </p:sp>
      <p:pic>
        <p:nvPicPr>
          <p:cNvPr id="3074" name="Picture 2" descr="C:\Documents and Settings\Admin\Рабочий стол\49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836712"/>
            <a:ext cx="115825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117865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0471795"/>
              </p:ext>
            </p:extLst>
          </p:nvPr>
        </p:nvGraphicFramePr>
        <p:xfrm>
          <a:off x="1179512" y="765175"/>
          <a:ext cx="2240359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Формула" r:id="rId6" imgW="520560" imgH="1218960" progId="Equation.3">
                  <p:embed/>
                </p:oleObj>
              </mc:Choice>
              <mc:Fallback>
                <p:oleObj name="Формула" r:id="rId6" imgW="520560" imgH="1218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79512" y="765175"/>
                        <a:ext cx="2240359" cy="2898775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2557353"/>
              </p:ext>
            </p:extLst>
          </p:nvPr>
        </p:nvGraphicFramePr>
        <p:xfrm>
          <a:off x="4821238" y="836613"/>
          <a:ext cx="2199034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Формула" r:id="rId8" imgW="533160" imgH="1218960" progId="Equation.3">
                  <p:embed/>
                </p:oleObj>
              </mc:Choice>
              <mc:Fallback>
                <p:oleObj name="Формула" r:id="rId8" imgW="533160" imgH="1218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1238" y="836613"/>
                        <a:ext cx="2199034" cy="2898775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9390218"/>
              </p:ext>
            </p:extLst>
          </p:nvPr>
        </p:nvGraphicFramePr>
        <p:xfrm>
          <a:off x="2378075" y="3860800"/>
          <a:ext cx="2265933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Формула" r:id="rId10" imgW="482400" imgH="1218960" progId="Equation.3">
                  <p:embed/>
                </p:oleObj>
              </mc:Choice>
              <mc:Fallback>
                <p:oleObj name="Формула" r:id="rId10" imgW="482400" imgH="1218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8075" y="3860800"/>
                        <a:ext cx="2265933" cy="289877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7652145"/>
              </p:ext>
            </p:extLst>
          </p:nvPr>
        </p:nvGraphicFramePr>
        <p:xfrm>
          <a:off x="6194425" y="3860800"/>
          <a:ext cx="2266007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Формула" r:id="rId12" imgW="482400" imgH="1218960" progId="Equation.3">
                  <p:embed/>
                </p:oleObj>
              </mc:Choice>
              <mc:Fallback>
                <p:oleObj name="Формула" r:id="rId12" imgW="482400" imgH="1218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4425" y="3860800"/>
                        <a:ext cx="2266007" cy="2898775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394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Documents and Settings\Admin\Рабочий стол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176464" cy="331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0648"/>
            <a:ext cx="345638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1520" y="3645024"/>
            <a:ext cx="8352928" cy="22467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b="1" dirty="0"/>
              <a:t>Завдання 1</a:t>
            </a:r>
            <a:r>
              <a:rPr lang="uk-UA" sz="2000" dirty="0"/>
              <a:t>.          </a:t>
            </a:r>
            <a:r>
              <a:rPr lang="uk-UA" sz="2000" b="1" dirty="0"/>
              <a:t>Записати число в стандартному вигляді</a:t>
            </a:r>
            <a:endParaRPr lang="ru-RU" sz="2000" dirty="0"/>
          </a:p>
          <a:p>
            <a:r>
              <a:rPr lang="uk-UA" sz="2000" dirty="0"/>
              <a:t>                   Сонце з’явилося близько    5мільярдів років тому.</a:t>
            </a:r>
            <a:endParaRPr lang="ru-RU" sz="2000" dirty="0"/>
          </a:p>
          <a:p>
            <a:r>
              <a:rPr lang="uk-UA" sz="2000" dirty="0"/>
              <a:t>                   Температура поверхні Сонця близько    6000˚С.</a:t>
            </a:r>
            <a:endParaRPr lang="ru-RU" sz="2000" dirty="0"/>
          </a:p>
          <a:p>
            <a:r>
              <a:rPr lang="uk-UA" sz="2000" dirty="0"/>
              <a:t>                   Швидкість поширення світла в вакуумі      300 000 000 </a:t>
            </a:r>
            <a:r>
              <a:rPr lang="uk-UA" sz="2000" u="sng" dirty="0"/>
              <a:t>м/с</a:t>
            </a:r>
            <a:r>
              <a:rPr lang="uk-UA" sz="2000" dirty="0"/>
              <a:t> .                                                                                               </a:t>
            </a:r>
            <a:endParaRPr lang="ru-RU" sz="2000" dirty="0"/>
          </a:p>
          <a:p>
            <a:r>
              <a:rPr lang="uk-UA" sz="2000" dirty="0"/>
              <a:t>                   Маса Сонця      </a:t>
            </a:r>
            <a:r>
              <a:rPr lang="ru-RU" sz="2000" dirty="0"/>
              <a:t>2</a:t>
            </a:r>
            <a:r>
              <a:rPr lang="en-US" sz="2000" dirty="0"/>
              <a:t> </a:t>
            </a:r>
            <a:r>
              <a:rPr lang="ru-RU" sz="2000" dirty="0"/>
              <a:t>000 000</a:t>
            </a:r>
            <a:r>
              <a:rPr lang="uk-UA" sz="2000" dirty="0"/>
              <a:t> 000 000 000 000 000 000 000 т.</a:t>
            </a:r>
            <a:endParaRPr lang="ru-RU" sz="2000" dirty="0"/>
          </a:p>
          <a:p>
            <a:r>
              <a:rPr lang="uk-UA" sz="2000" b="1" i="1" dirty="0"/>
              <a:t>Сонце є «середньою зіркою» за розмірами і температурою.</a:t>
            </a: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76254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374441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09328"/>
            <a:ext cx="2304256" cy="250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21922" y="2636912"/>
            <a:ext cx="4785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Подати у вигляді степеня:</a:t>
            </a:r>
            <a:endParaRPr lang="ru-RU" sz="32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748811"/>
              </p:ext>
            </p:extLst>
          </p:nvPr>
        </p:nvGraphicFramePr>
        <p:xfrm>
          <a:off x="395536" y="3501008"/>
          <a:ext cx="8601708" cy="3024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427"/>
                <a:gridCol w="2150427"/>
                <a:gridCol w="2150427"/>
                <a:gridCol w="2150427"/>
              </a:tblGrid>
              <a:tr h="30243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4625166"/>
              </p:ext>
            </p:extLst>
          </p:nvPr>
        </p:nvGraphicFramePr>
        <p:xfrm>
          <a:off x="539552" y="4005064"/>
          <a:ext cx="1800200" cy="22215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Формула" r:id="rId5" imgW="596880" imgH="736560" progId="Equation.3">
                  <p:embed/>
                </p:oleObj>
              </mc:Choice>
              <mc:Fallback>
                <p:oleObj name="Формула" r:id="rId5" imgW="596880" imgH="7365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9552" y="4005064"/>
                        <a:ext cx="1800200" cy="22215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655637"/>
              </p:ext>
            </p:extLst>
          </p:nvPr>
        </p:nvGraphicFramePr>
        <p:xfrm>
          <a:off x="2528888" y="4005263"/>
          <a:ext cx="2144712" cy="222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Формула" r:id="rId7" imgW="711000" imgH="736560" progId="Equation.3">
                  <p:embed/>
                </p:oleObj>
              </mc:Choice>
              <mc:Fallback>
                <p:oleObj name="Формула" r:id="rId7" imgW="711000" imgH="73656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8888" y="4005263"/>
                        <a:ext cx="2144712" cy="222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286975"/>
              </p:ext>
            </p:extLst>
          </p:nvPr>
        </p:nvGraphicFramePr>
        <p:xfrm>
          <a:off x="4827588" y="4076700"/>
          <a:ext cx="1838325" cy="222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Формула" r:id="rId9" imgW="609480" imgH="736560" progId="Equation.3">
                  <p:embed/>
                </p:oleObj>
              </mc:Choice>
              <mc:Fallback>
                <p:oleObj name="Формула" r:id="rId9" imgW="609480" imgH="73656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7588" y="4076700"/>
                        <a:ext cx="1838325" cy="222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7231222"/>
              </p:ext>
            </p:extLst>
          </p:nvPr>
        </p:nvGraphicFramePr>
        <p:xfrm>
          <a:off x="6867525" y="4149725"/>
          <a:ext cx="2106613" cy="222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Формула" r:id="rId11" imgW="698400" imgH="736560" progId="Equation.3">
                  <p:embed/>
                </p:oleObj>
              </mc:Choice>
              <mc:Fallback>
                <p:oleObj name="Формула" r:id="rId11" imgW="698400" imgH="73656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7525" y="4149725"/>
                        <a:ext cx="2106613" cy="222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0994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240671"/>
            <a:ext cx="8229600" cy="548369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/>
              <a:t>Подати у вигляді добутку</a:t>
            </a:r>
            <a:r>
              <a:rPr lang="uk-UA" dirty="0" smtClean="0"/>
              <a:t>: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51" y="177876"/>
            <a:ext cx="2736304" cy="3062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9277"/>
            <a:ext cx="302433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921433"/>
              </p:ext>
            </p:extLst>
          </p:nvPr>
        </p:nvGraphicFramePr>
        <p:xfrm>
          <a:off x="395536" y="4077072"/>
          <a:ext cx="8601708" cy="2448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427"/>
                <a:gridCol w="2150427"/>
                <a:gridCol w="2150427"/>
                <a:gridCol w="2150427"/>
              </a:tblGrid>
              <a:tr h="24482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7238213"/>
              </p:ext>
            </p:extLst>
          </p:nvPr>
        </p:nvGraphicFramePr>
        <p:xfrm>
          <a:off x="539552" y="4149080"/>
          <a:ext cx="1944216" cy="222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Формула" r:id="rId5" imgW="749160" imgH="736560" progId="Equation.3">
                  <p:embed/>
                </p:oleObj>
              </mc:Choice>
              <mc:Fallback>
                <p:oleObj name="Формула" r:id="rId5" imgW="749160" imgH="73656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149080"/>
                        <a:ext cx="1944216" cy="222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214250"/>
              </p:ext>
            </p:extLst>
          </p:nvPr>
        </p:nvGraphicFramePr>
        <p:xfrm>
          <a:off x="2643188" y="4221163"/>
          <a:ext cx="1911350" cy="222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Формула" r:id="rId7" imgW="736560" imgH="736560" progId="Equation.3">
                  <p:embed/>
                </p:oleObj>
              </mc:Choice>
              <mc:Fallback>
                <p:oleObj name="Формула" r:id="rId7" imgW="736560" imgH="73656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4221163"/>
                        <a:ext cx="1911350" cy="222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6185692"/>
              </p:ext>
            </p:extLst>
          </p:nvPr>
        </p:nvGraphicFramePr>
        <p:xfrm>
          <a:off x="4902200" y="3971925"/>
          <a:ext cx="1714500" cy="2719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Формула" r:id="rId9" imgW="660240" imgH="901440" progId="Equation.3">
                  <p:embed/>
                </p:oleObj>
              </mc:Choice>
              <mc:Fallback>
                <p:oleObj name="Формула" r:id="rId9" imgW="660240" imgH="9014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3971925"/>
                        <a:ext cx="1714500" cy="2719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941112"/>
              </p:ext>
            </p:extLst>
          </p:nvPr>
        </p:nvGraphicFramePr>
        <p:xfrm>
          <a:off x="6964363" y="3971925"/>
          <a:ext cx="1911350" cy="2719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Формула" r:id="rId11" imgW="736560" imgH="901440" progId="Equation.3">
                  <p:embed/>
                </p:oleObj>
              </mc:Choice>
              <mc:Fallback>
                <p:oleObj name="Формула" r:id="rId11" imgW="736560" imgH="9014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4363" y="3971925"/>
                        <a:ext cx="1911350" cy="2719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1081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5438417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4578"/>
            <a:ext cx="230425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3249608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sz="3200" b="1" dirty="0" smtClean="0"/>
          </a:p>
          <a:p>
            <a:endParaRPr lang="uk-UA" b="1" dirty="0"/>
          </a:p>
          <a:p>
            <a:pPr marL="0" indent="0">
              <a:buNone/>
            </a:pPr>
            <a:r>
              <a:rPr lang="uk-UA" b="1" dirty="0" smtClean="0"/>
              <a:t>Спростити вираз</a:t>
            </a:r>
            <a:r>
              <a:rPr lang="uk-UA" sz="3200" b="1" dirty="0" smtClean="0"/>
              <a:t>:</a:t>
            </a:r>
            <a:endParaRPr lang="ru-RU" sz="3200" b="1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717832"/>
              </p:ext>
            </p:extLst>
          </p:nvPr>
        </p:nvGraphicFramePr>
        <p:xfrm>
          <a:off x="323528" y="3645024"/>
          <a:ext cx="8601708" cy="2448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427"/>
                <a:gridCol w="2150427"/>
                <a:gridCol w="2150427"/>
                <a:gridCol w="2150427"/>
              </a:tblGrid>
              <a:tr h="24482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8446967"/>
              </p:ext>
            </p:extLst>
          </p:nvPr>
        </p:nvGraphicFramePr>
        <p:xfrm>
          <a:off x="323528" y="4005064"/>
          <a:ext cx="2016223" cy="153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Формула" r:id="rId5" imgW="1104840" imgH="634680" progId="Equation.3">
                  <p:embed/>
                </p:oleObj>
              </mc:Choice>
              <mc:Fallback>
                <p:oleObj name="Формула" r:id="rId5" imgW="1104840" imgH="63468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005064"/>
                        <a:ext cx="2016223" cy="1531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689416"/>
              </p:ext>
            </p:extLst>
          </p:nvPr>
        </p:nvGraphicFramePr>
        <p:xfrm>
          <a:off x="2473325" y="4149725"/>
          <a:ext cx="2039938" cy="1531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Формула" r:id="rId7" imgW="1117440" imgH="634680" progId="Equation.3">
                  <p:embed/>
                </p:oleObj>
              </mc:Choice>
              <mc:Fallback>
                <p:oleObj name="Формула" r:id="rId7" imgW="1117440" imgH="6346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3325" y="4149725"/>
                        <a:ext cx="2039938" cy="1531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5748301"/>
              </p:ext>
            </p:extLst>
          </p:nvPr>
        </p:nvGraphicFramePr>
        <p:xfrm>
          <a:off x="4540809" y="4149080"/>
          <a:ext cx="2154238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6" name="Формула" r:id="rId9" imgW="1180800" imgH="482400" progId="Equation.3">
                  <p:embed/>
                </p:oleObj>
              </mc:Choice>
              <mc:Fallback>
                <p:oleObj name="Формула" r:id="rId9" imgW="1180800" imgH="48240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809" y="4149080"/>
                        <a:ext cx="2154238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7109406"/>
              </p:ext>
            </p:extLst>
          </p:nvPr>
        </p:nvGraphicFramePr>
        <p:xfrm>
          <a:off x="6792913" y="4005263"/>
          <a:ext cx="2039937" cy="153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Формула" r:id="rId11" imgW="1117440" imgH="634680" progId="Equation.3">
                  <p:embed/>
                </p:oleObj>
              </mc:Choice>
              <mc:Fallback>
                <p:oleObj name="Формула" r:id="rId11" imgW="1117440" imgH="6346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2913" y="4005263"/>
                        <a:ext cx="2039937" cy="1531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5382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289516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0875"/>
            <a:ext cx="3194804" cy="212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3184" y="2674618"/>
            <a:ext cx="8229600" cy="5483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dirty="0" smtClean="0"/>
              <a:t>Обчислити</a:t>
            </a:r>
            <a:r>
              <a:rPr lang="uk-UA" dirty="0" smtClean="0"/>
              <a:t>: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969561"/>
              </p:ext>
            </p:extLst>
          </p:nvPr>
        </p:nvGraphicFramePr>
        <p:xfrm>
          <a:off x="323528" y="3645024"/>
          <a:ext cx="8601708" cy="2448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427"/>
                <a:gridCol w="2150427"/>
                <a:gridCol w="2150427"/>
                <a:gridCol w="2150427"/>
              </a:tblGrid>
              <a:tr h="24482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556748"/>
              </p:ext>
            </p:extLst>
          </p:nvPr>
        </p:nvGraphicFramePr>
        <p:xfrm>
          <a:off x="611560" y="4005064"/>
          <a:ext cx="1601678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name="Формула" r:id="rId5" imgW="457200" imgH="419040" progId="Equation.3">
                  <p:embed/>
                </p:oleObj>
              </mc:Choice>
              <mc:Fallback>
                <p:oleObj name="Формула" r:id="rId5" imgW="457200" imgH="41904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005064"/>
                        <a:ext cx="1601678" cy="15841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2350261"/>
              </p:ext>
            </p:extLst>
          </p:nvPr>
        </p:nvGraphicFramePr>
        <p:xfrm>
          <a:off x="2730500" y="4149725"/>
          <a:ext cx="1697484" cy="138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Формула" r:id="rId7" imgW="545760" imgH="419040" progId="Equation.3">
                  <p:embed/>
                </p:oleObj>
              </mc:Choice>
              <mc:Fallback>
                <p:oleObj name="Формула" r:id="rId7" imgW="545760" imgH="4190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4149725"/>
                        <a:ext cx="1697484" cy="138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4248531"/>
              </p:ext>
            </p:extLst>
          </p:nvPr>
        </p:nvGraphicFramePr>
        <p:xfrm>
          <a:off x="4827588" y="4221163"/>
          <a:ext cx="1617662" cy="138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1" name="Формула" r:id="rId9" imgW="520560" imgH="419040" progId="Equation.3">
                  <p:embed/>
                </p:oleObj>
              </mc:Choice>
              <mc:Fallback>
                <p:oleObj name="Формула" r:id="rId9" imgW="520560" imgH="419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7588" y="4221163"/>
                        <a:ext cx="1617662" cy="138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4213450"/>
              </p:ext>
            </p:extLst>
          </p:nvPr>
        </p:nvGraphicFramePr>
        <p:xfrm>
          <a:off x="6959600" y="4221163"/>
          <a:ext cx="1538288" cy="138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Формула" r:id="rId11" imgW="495000" imgH="419040" progId="Equation.3">
                  <p:embed/>
                </p:oleObj>
              </mc:Choice>
              <mc:Fallback>
                <p:oleObj name="Формула" r:id="rId11" imgW="495000" imgH="41904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9600" y="4221163"/>
                        <a:ext cx="1538288" cy="138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5093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04228"/>
            <a:ext cx="8229600" cy="1921935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7941"/>
            <a:ext cx="2880320" cy="2919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1084"/>
            <a:ext cx="3672408" cy="275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7158" y="3127010"/>
            <a:ext cx="51776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/>
              <a:t>Замінити * степенем так, </a:t>
            </a:r>
            <a:endParaRPr lang="uk-UA" sz="3200" b="1" dirty="0" smtClean="0"/>
          </a:p>
          <a:p>
            <a:r>
              <a:rPr lang="uk-UA" sz="3200" b="1" dirty="0" smtClean="0"/>
              <a:t>щоб </a:t>
            </a:r>
            <a:r>
              <a:rPr lang="uk-UA" sz="3200" b="1" dirty="0"/>
              <a:t>утворилась тотожність:</a:t>
            </a:r>
            <a:endParaRPr lang="ru-RU" sz="3200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081127"/>
              </p:ext>
            </p:extLst>
          </p:nvPr>
        </p:nvGraphicFramePr>
        <p:xfrm>
          <a:off x="179512" y="4204228"/>
          <a:ext cx="8601708" cy="2448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427"/>
                <a:gridCol w="2150427"/>
                <a:gridCol w="2150427"/>
                <a:gridCol w="2150427"/>
              </a:tblGrid>
              <a:tr h="24482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2526659"/>
              </p:ext>
            </p:extLst>
          </p:nvPr>
        </p:nvGraphicFramePr>
        <p:xfrm>
          <a:off x="251520" y="4365104"/>
          <a:ext cx="2138762" cy="1569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Формула" r:id="rId5" imgW="672840" imgH="457200" progId="Equation.3">
                  <p:embed/>
                </p:oleObj>
              </mc:Choice>
              <mc:Fallback>
                <p:oleObj name="Формула" r:id="rId5" imgW="672840" imgH="45720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365104"/>
                        <a:ext cx="2138762" cy="15691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9623763"/>
              </p:ext>
            </p:extLst>
          </p:nvPr>
        </p:nvGraphicFramePr>
        <p:xfrm>
          <a:off x="2339752" y="4293096"/>
          <a:ext cx="2138362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Формула" r:id="rId7" imgW="672840" imgH="457200" progId="Equation.3">
                  <p:embed/>
                </p:oleObj>
              </mc:Choice>
              <mc:Fallback>
                <p:oleObj name="Формула" r:id="rId7" imgW="672840" imgH="45720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4293096"/>
                        <a:ext cx="2138362" cy="156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0984428"/>
              </p:ext>
            </p:extLst>
          </p:nvPr>
        </p:nvGraphicFramePr>
        <p:xfrm>
          <a:off x="4572000" y="4365104"/>
          <a:ext cx="2097087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Формула" r:id="rId9" imgW="660240" imgH="457200" progId="Equation.3">
                  <p:embed/>
                </p:oleObj>
              </mc:Choice>
              <mc:Fallback>
                <p:oleObj name="Формула" r:id="rId9" imgW="660240" imgH="457200" progId="Equation.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365104"/>
                        <a:ext cx="2097087" cy="156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4771613"/>
              </p:ext>
            </p:extLst>
          </p:nvPr>
        </p:nvGraphicFramePr>
        <p:xfrm>
          <a:off x="6732240" y="4365104"/>
          <a:ext cx="2097087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Формула" r:id="rId11" imgW="660240" imgH="457200" progId="Equation.3">
                  <p:embed/>
                </p:oleObj>
              </mc:Choice>
              <mc:Fallback>
                <p:oleObj name="Формула" r:id="rId11" imgW="660240" imgH="45720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4365104"/>
                        <a:ext cx="2097087" cy="156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72576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79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Microsoft Equation 3.0</vt:lpstr>
      <vt:lpstr>Презентация PowerPoint</vt:lpstr>
      <vt:lpstr>Самостійна робота</vt:lpstr>
      <vt:lpstr>Відповіді</vt:lpstr>
      <vt:lpstr>Презентация PowerPoint</vt:lpstr>
      <vt:lpstr>Презентация PowerPoint</vt:lpstr>
      <vt:lpstr>Подати у вигляді добутку: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</cp:revision>
  <dcterms:created xsi:type="dcterms:W3CDTF">2014-10-22T16:02:18Z</dcterms:created>
  <dcterms:modified xsi:type="dcterms:W3CDTF">2014-10-22T18:56:57Z</dcterms:modified>
</cp:coreProperties>
</file>