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2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6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Relationship Id="rId9" Type="http://schemas.openxmlformats.org/officeDocument/2006/relationships/image" Target="../media/image33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4" Type="http://schemas.openxmlformats.org/officeDocument/2006/relationships/image" Target="../media/image41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C5C577E-D371-4765-B635-3F092CBD5160}" type="datetimeFigureOut">
              <a:rPr lang="ru-RU" smtClean="0"/>
              <a:t>22.09.2014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809FFF9-B25D-4565-B470-144C8D6AEEA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5C577E-D371-4765-B635-3F092CBD5160}" type="datetimeFigureOut">
              <a:rPr lang="ru-RU" smtClean="0"/>
              <a:t>22.09.2014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09FFF9-B25D-4565-B470-144C8D6AEE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C5C577E-D371-4765-B635-3F092CBD5160}" type="datetimeFigureOut">
              <a:rPr lang="ru-RU" smtClean="0"/>
              <a:t>22.09.2014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809FFF9-B25D-4565-B470-144C8D6AEE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5C577E-D371-4765-B635-3F092CBD5160}" type="datetimeFigureOut">
              <a:rPr lang="ru-RU" smtClean="0"/>
              <a:t>22.09.2014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09FFF9-B25D-4565-B470-144C8D6AEE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C5C577E-D371-4765-B635-3F092CBD5160}" type="datetimeFigureOut">
              <a:rPr lang="ru-RU" smtClean="0"/>
              <a:t>22.09.2014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8809FFF9-B25D-4565-B470-144C8D6AEEA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5C577E-D371-4765-B635-3F092CBD5160}" type="datetimeFigureOut">
              <a:rPr lang="ru-RU" smtClean="0"/>
              <a:t>22.09.2014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09FFF9-B25D-4565-B470-144C8D6AEE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5C577E-D371-4765-B635-3F092CBD5160}" type="datetimeFigureOut">
              <a:rPr lang="ru-RU" smtClean="0"/>
              <a:t>22.09.2014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09FFF9-B25D-4565-B470-144C8D6AEE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5C577E-D371-4765-B635-3F092CBD5160}" type="datetimeFigureOut">
              <a:rPr lang="ru-RU" smtClean="0"/>
              <a:t>22.09.2014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09FFF9-B25D-4565-B470-144C8D6AEE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C5C577E-D371-4765-B635-3F092CBD5160}" type="datetimeFigureOut">
              <a:rPr lang="ru-RU" smtClean="0"/>
              <a:t>22.09.2014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09FFF9-B25D-4565-B470-144C8D6AEE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5C577E-D371-4765-B635-3F092CBD5160}" type="datetimeFigureOut">
              <a:rPr lang="ru-RU" smtClean="0"/>
              <a:t>22.09.2014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09FFF9-B25D-4565-B470-144C8D6AEE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5C577E-D371-4765-B635-3F092CBD5160}" type="datetimeFigureOut">
              <a:rPr lang="ru-RU" smtClean="0"/>
              <a:t>22.09.2014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809FFF9-B25D-4565-B470-144C8D6AEEA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C5C577E-D371-4765-B635-3F092CBD5160}" type="datetimeFigureOut">
              <a:rPr lang="ru-RU" smtClean="0"/>
              <a:t>22.09.2014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809FFF9-B25D-4565-B470-144C8D6AEEA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9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22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13" Type="http://schemas.openxmlformats.org/officeDocument/2006/relationships/oleObject" Target="../embeddings/oleObject14.bin"/><Relationship Id="rId18" Type="http://schemas.openxmlformats.org/officeDocument/2006/relationships/image" Target="../media/image32.wmf"/><Relationship Id="rId3" Type="http://schemas.openxmlformats.org/officeDocument/2006/relationships/oleObject" Target="../embeddings/oleObject9.bin"/><Relationship Id="rId21" Type="http://schemas.openxmlformats.org/officeDocument/2006/relationships/image" Target="../media/image33.wmf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29.wmf"/><Relationship Id="rId17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1.wmf"/><Relationship Id="rId20" Type="http://schemas.openxmlformats.org/officeDocument/2006/relationships/oleObject" Target="../embeddings/oleObject18.bin"/><Relationship Id="rId1" Type="http://schemas.openxmlformats.org/officeDocument/2006/relationships/vmlDrawing" Target="../drawings/vmlDrawing5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5" Type="http://schemas.openxmlformats.org/officeDocument/2006/relationships/oleObject" Target="../embeddings/oleObject15.bin"/><Relationship Id="rId10" Type="http://schemas.openxmlformats.org/officeDocument/2006/relationships/image" Target="../media/image28.wmf"/><Relationship Id="rId19" Type="http://schemas.openxmlformats.org/officeDocument/2006/relationships/oleObject" Target="../embeddings/oleObject17.bin"/><Relationship Id="rId4" Type="http://schemas.openxmlformats.org/officeDocument/2006/relationships/image" Target="../media/image25.w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30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34.wmf"/><Relationship Id="rId4" Type="http://schemas.openxmlformats.org/officeDocument/2006/relationships/oleObject" Target="../embeddings/oleObject19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37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36.wmf"/><Relationship Id="rId4" Type="http://schemas.openxmlformats.org/officeDocument/2006/relationships/oleObject" Target="../embeddings/oleObject21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image" Target="../media/image17.jpeg"/><Relationship Id="rId7" Type="http://schemas.openxmlformats.org/officeDocument/2006/relationships/image" Target="../media/image39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4.bin"/><Relationship Id="rId11" Type="http://schemas.openxmlformats.org/officeDocument/2006/relationships/image" Target="../media/image41.wmf"/><Relationship Id="rId5" Type="http://schemas.openxmlformats.org/officeDocument/2006/relationships/image" Target="../media/image38.wmf"/><Relationship Id="rId10" Type="http://schemas.openxmlformats.org/officeDocument/2006/relationships/oleObject" Target="../embeddings/oleObject26.bin"/><Relationship Id="rId4" Type="http://schemas.openxmlformats.org/officeDocument/2006/relationships/oleObject" Target="../embeddings/oleObject23.bin"/><Relationship Id="rId9" Type="http://schemas.openxmlformats.org/officeDocument/2006/relationships/image" Target="../media/image40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image" Target="../media/image17.jpeg"/><Relationship Id="rId7" Type="http://schemas.openxmlformats.org/officeDocument/2006/relationships/image" Target="../media/image4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42.wmf"/><Relationship Id="rId4" Type="http://schemas.openxmlformats.org/officeDocument/2006/relationships/oleObject" Target="../embeddings/oleObject27.bin"/><Relationship Id="rId9" Type="http://schemas.openxmlformats.org/officeDocument/2006/relationships/image" Target="../media/image44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Урок 1. </a:t>
            </a:r>
            <a:r>
              <a:rPr lang="ru-RU" dirty="0" err="1" smtClean="0"/>
              <a:t>Основна</a:t>
            </a:r>
            <a:r>
              <a:rPr lang="ru-RU" dirty="0" smtClean="0"/>
              <a:t> </a:t>
            </a:r>
            <a:r>
              <a:rPr lang="ru-RU" dirty="0" err="1" smtClean="0"/>
              <a:t>властивість</a:t>
            </a:r>
            <a:r>
              <a:rPr lang="ru-RU" dirty="0" smtClean="0"/>
              <a:t> </a:t>
            </a:r>
            <a:r>
              <a:rPr lang="ru-RU" dirty="0" err="1" smtClean="0"/>
              <a:t>дробу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smtClean="0"/>
              <a:t>Тип уроку</a:t>
            </a:r>
            <a:r>
              <a:rPr lang="uk-UA" dirty="0" smtClean="0"/>
              <a:t>: засвоєння нових знань, умінь та навичок</a:t>
            </a:r>
          </a:p>
          <a:p>
            <a:r>
              <a:rPr lang="uk-UA" b="1" dirty="0" smtClean="0"/>
              <a:t>Мета уроку:</a:t>
            </a:r>
            <a:endParaRPr lang="ru-RU" b="1" dirty="0" smtClean="0"/>
          </a:p>
          <a:p>
            <a:pPr>
              <a:buFont typeface="Wingdings" pitchFamily="2" charset="2"/>
              <a:buChar char="Ø"/>
            </a:pPr>
            <a:r>
              <a:rPr lang="uk-UA" dirty="0" smtClean="0"/>
              <a:t>Сформувати поняття основної властивості дробу; вироблення навичок і вмінь застосовувати властивості при розв'язуванні вправ;</a:t>
            </a:r>
          </a:p>
          <a:p>
            <a:pPr>
              <a:buFont typeface="Wingdings" pitchFamily="2" charset="2"/>
              <a:buChar char="Ø"/>
            </a:pPr>
            <a:r>
              <a:rPr lang="uk-UA" dirty="0" smtClean="0"/>
              <a:t>Розвивати логічне мислення, обчислювальні навички, пам’ять, культуру математичної мови;</a:t>
            </a:r>
          </a:p>
          <a:p>
            <a:pPr>
              <a:buFont typeface="Wingdings" pitchFamily="2" charset="2"/>
              <a:buChar char="Ø"/>
            </a:pPr>
            <a:r>
              <a:rPr lang="uk-UA" dirty="0" smtClean="0"/>
              <a:t>Виховувати культуру математичних записів </a:t>
            </a:r>
          </a:p>
        </p:txBody>
      </p:sp>
    </p:spTree>
    <p:extLst>
      <p:ext uri="{BB962C8B-B14F-4D97-AF65-F5344CB8AC3E}">
        <p14:creationId xmlns:p14="http://schemas.microsoft.com/office/powerpoint/2010/main" val="285876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20" name="Picture 4" descr="39-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1" name="WordArt 5"/>
          <p:cNvSpPr>
            <a:spLocks noChangeArrowheads="1" noChangeShapeType="1" noTextEdit="1"/>
          </p:cNvSpPr>
          <p:nvPr/>
        </p:nvSpPr>
        <p:spPr bwMode="auto">
          <a:xfrm>
            <a:off x="2051050" y="404813"/>
            <a:ext cx="42862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Давайте пригадаємо: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468313" y="1196975"/>
            <a:ext cx="8351837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3600">
                <a:solidFill>
                  <a:schemeClr val="accent2"/>
                </a:solidFill>
              </a:rPr>
              <a:t>Сума дробів з рівними знаменниками дорівнює дробу, в якого знаменник той самий, а чисельник дорівнює сумі чисельників даних дробів.</a:t>
            </a:r>
            <a:endParaRPr lang="ru-RU" sz="3600">
              <a:solidFill>
                <a:schemeClr val="accent2"/>
              </a:solidFill>
            </a:endParaRPr>
          </a:p>
        </p:txBody>
      </p:sp>
      <p:graphicFrame>
        <p:nvGraphicFramePr>
          <p:cNvPr id="9223" name="Object 7"/>
          <p:cNvGraphicFramePr>
            <a:graphicFrameLocks noChangeAspect="1"/>
          </p:cNvGraphicFramePr>
          <p:nvPr/>
        </p:nvGraphicFramePr>
        <p:xfrm>
          <a:off x="2771775" y="3821113"/>
          <a:ext cx="4608513" cy="2132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Формула" r:id="rId4" imgW="850680" imgH="393480" progId="Equation.3">
                  <p:embed/>
                </p:oleObj>
              </mc:Choice>
              <mc:Fallback>
                <p:oleObj name="Формула" r:id="rId4" imgW="8506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3821113"/>
                        <a:ext cx="4608513" cy="2132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878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6" name="Picture 4" descr="39-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7" name="WordArt 5"/>
          <p:cNvSpPr>
            <a:spLocks noChangeArrowheads="1" noChangeShapeType="1" noTextEdit="1"/>
          </p:cNvSpPr>
          <p:nvPr/>
        </p:nvSpPr>
        <p:spPr bwMode="auto">
          <a:xfrm>
            <a:off x="2051050" y="404813"/>
            <a:ext cx="42862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Давайте пригадаємо: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323850" y="1196975"/>
            <a:ext cx="849630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3600">
                <a:solidFill>
                  <a:schemeClr val="accent2"/>
                </a:solidFill>
              </a:rPr>
              <a:t>Різниця дробів з рівними знаменниками дорівнює дробу, в якого знаменник той самий, а чисельник дорівнює різниці чисельників даних дробів.</a:t>
            </a:r>
            <a:endParaRPr lang="ru-RU" sz="3600">
              <a:solidFill>
                <a:schemeClr val="accent2"/>
              </a:solidFill>
            </a:endParaRPr>
          </a:p>
        </p:txBody>
      </p:sp>
      <p:graphicFrame>
        <p:nvGraphicFramePr>
          <p:cNvPr id="8199" name="Object 7"/>
          <p:cNvGraphicFramePr>
            <a:graphicFrameLocks noChangeAspect="1"/>
          </p:cNvGraphicFramePr>
          <p:nvPr/>
        </p:nvGraphicFramePr>
        <p:xfrm>
          <a:off x="2771775" y="3821113"/>
          <a:ext cx="4608513" cy="2132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Формула" r:id="rId4" imgW="850680" imgH="393480" progId="Equation.3">
                  <p:embed/>
                </p:oleObj>
              </mc:Choice>
              <mc:Fallback>
                <p:oleObj name="Формула" r:id="rId4" imgW="8506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3821113"/>
                        <a:ext cx="4608513" cy="2132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2324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dirty="0" smtClean="0">
                <a:solidFill>
                  <a:schemeClr val="tx1"/>
                </a:solidFill>
              </a:rPr>
              <a:t>Завдання 1. Яку частину становить зафарбована фігура від цілого</a:t>
            </a:r>
            <a:r>
              <a:rPr lang="uk-UA" sz="2800" dirty="0">
                <a:solidFill>
                  <a:schemeClr val="tx1"/>
                </a:solidFill>
              </a:rPr>
              <a:t>?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9" name="Объект 28"/>
          <p:cNvSpPr>
            <a:spLocks noGrp="1"/>
          </p:cNvSpPr>
          <p:nvPr>
            <p:ph idx="1"/>
          </p:nvPr>
        </p:nvSpPr>
        <p:spPr>
          <a:xfrm>
            <a:off x="457200" y="4005064"/>
            <a:ext cx="1580678" cy="1296144"/>
          </a:xfrm>
        </p:spPr>
        <p:txBody>
          <a:bodyPr/>
          <a:lstStyle/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6441" y="1813518"/>
            <a:ext cx="914400" cy="18288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580678" y="1813519"/>
            <a:ext cx="914400" cy="18288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1813519"/>
            <a:ext cx="914400" cy="914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915816" y="2727918"/>
            <a:ext cx="914400" cy="914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854285" y="1813519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854285" y="2727919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ый треугольник 14"/>
          <p:cNvSpPr/>
          <p:nvPr/>
        </p:nvSpPr>
        <p:spPr>
          <a:xfrm>
            <a:off x="5115550" y="1759326"/>
            <a:ext cx="914400" cy="914400"/>
          </a:xfrm>
          <a:prstGeom prst="rt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ый треугольник 16"/>
          <p:cNvSpPr/>
          <p:nvPr/>
        </p:nvSpPr>
        <p:spPr>
          <a:xfrm rot="5400000">
            <a:off x="5115550" y="2673726"/>
            <a:ext cx="914400" cy="914400"/>
          </a:xfrm>
          <a:prstGeom prst="rt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ый треугольник 17"/>
          <p:cNvSpPr/>
          <p:nvPr/>
        </p:nvSpPr>
        <p:spPr>
          <a:xfrm>
            <a:off x="6029950" y="2669095"/>
            <a:ext cx="914400" cy="914400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ый треугольник 18"/>
          <p:cNvSpPr/>
          <p:nvPr/>
        </p:nvSpPr>
        <p:spPr>
          <a:xfrm rot="16200000">
            <a:off x="6029950" y="1754695"/>
            <a:ext cx="914400" cy="914400"/>
          </a:xfrm>
          <a:prstGeom prst="rt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ый треугольник 19"/>
          <p:cNvSpPr/>
          <p:nvPr/>
        </p:nvSpPr>
        <p:spPr>
          <a:xfrm rot="10800000">
            <a:off x="5115550" y="1759326"/>
            <a:ext cx="914400" cy="914400"/>
          </a:xfrm>
          <a:prstGeom prst="rt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ый треугольник 20"/>
          <p:cNvSpPr/>
          <p:nvPr/>
        </p:nvSpPr>
        <p:spPr>
          <a:xfrm rot="5400000">
            <a:off x="6049405" y="1754695"/>
            <a:ext cx="914400" cy="914400"/>
          </a:xfrm>
          <a:prstGeom prst="rt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ый треугольник 21"/>
          <p:cNvSpPr/>
          <p:nvPr/>
        </p:nvSpPr>
        <p:spPr>
          <a:xfrm rot="10800000">
            <a:off x="6029950" y="2673727"/>
            <a:ext cx="914400" cy="914400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ый треугольник 22"/>
          <p:cNvSpPr/>
          <p:nvPr/>
        </p:nvSpPr>
        <p:spPr>
          <a:xfrm rot="16200000">
            <a:off x="5135005" y="2669095"/>
            <a:ext cx="914400" cy="914400"/>
          </a:xfrm>
          <a:prstGeom prst="rtTriangl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1" name="Объект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8849375"/>
              </p:ext>
            </p:extLst>
          </p:nvPr>
        </p:nvGraphicFramePr>
        <p:xfrm>
          <a:off x="1082318" y="4141664"/>
          <a:ext cx="964238" cy="18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" name="Формула" r:id="rId3" imgW="152334" imgH="393529" progId="Equation.3">
                  <p:embed/>
                </p:oleObj>
              </mc:Choice>
              <mc:Fallback>
                <p:oleObj name="Формула" r:id="rId3" imgW="152334" imgH="393529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2318" y="4141664"/>
                        <a:ext cx="964238" cy="1800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3" name="Объект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4263827"/>
              </p:ext>
            </p:extLst>
          </p:nvPr>
        </p:nvGraphicFramePr>
        <p:xfrm>
          <a:off x="3389989" y="4293096"/>
          <a:ext cx="711490" cy="1728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6" name="Формула" r:id="rId5" imgW="152334" imgH="393529" progId="Equation.3">
                  <p:embed/>
                </p:oleObj>
              </mc:Choice>
              <mc:Fallback>
                <p:oleObj name="Формула" r:id="rId5" imgW="152334" imgH="393529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9989" y="4293096"/>
                        <a:ext cx="711490" cy="17281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" name="Объект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0640852"/>
              </p:ext>
            </p:extLst>
          </p:nvPr>
        </p:nvGraphicFramePr>
        <p:xfrm>
          <a:off x="5592205" y="4177668"/>
          <a:ext cx="702290" cy="1728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Формула" r:id="rId7" imgW="152334" imgH="393529" progId="Equation.3">
                  <p:embed/>
                </p:oleObj>
              </mc:Choice>
              <mc:Fallback>
                <p:oleObj name="Формула" r:id="rId7" imgW="152334" imgH="393529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2205" y="4177668"/>
                        <a:ext cx="702290" cy="17281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2266728" y="4380045"/>
            <a:ext cx="10332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smtClean="0"/>
              <a:t>=</a:t>
            </a:r>
            <a:endParaRPr lang="ru-RU" sz="8000" dirty="0"/>
          </a:p>
        </p:txBody>
      </p:sp>
      <p:sp>
        <p:nvSpPr>
          <p:cNvPr id="37" name="TextBox 36"/>
          <p:cNvSpPr txBox="1"/>
          <p:nvPr/>
        </p:nvSpPr>
        <p:spPr>
          <a:xfrm>
            <a:off x="4387641" y="4365104"/>
            <a:ext cx="10332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8000" dirty="0" smtClean="0"/>
              <a:t>=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182945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36" grpId="0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1720" y="263691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172251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051720" y="355131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446571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966120" y="172251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966120" y="263691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966120" y="355131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950229" y="446571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880520" y="1722512"/>
            <a:ext cx="9144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880520" y="2636912"/>
            <a:ext cx="914400" cy="914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880520" y="355131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880520" y="446571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794920" y="1722512"/>
            <a:ext cx="9144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794920" y="2636912"/>
            <a:ext cx="914400" cy="914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794920" y="355131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794920" y="446642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2051720" y="3551312"/>
            <a:ext cx="36576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3864629" y="1722512"/>
            <a:ext cx="0" cy="3657601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2051720" y="1722512"/>
            <a:ext cx="0" cy="3658316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2051720" y="1722512"/>
            <a:ext cx="36576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2051720" y="5367858"/>
            <a:ext cx="365760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5709320" y="1722512"/>
            <a:ext cx="0" cy="3645346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407429" y="5805264"/>
            <a:ext cx="8723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1 дм</a:t>
            </a:r>
            <a:endParaRPr lang="ru-RU" sz="24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5940152" y="3314352"/>
            <a:ext cx="8723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1 дм</a:t>
            </a:r>
            <a:endParaRPr lang="ru-RU" sz="2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912301" y="332656"/>
            <a:ext cx="11394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/>
              <a:t>S=</a:t>
            </a:r>
            <a:endParaRPr lang="ru-RU" sz="7200" dirty="0"/>
          </a:p>
        </p:txBody>
      </p:sp>
      <p:sp>
        <p:nvSpPr>
          <p:cNvPr id="4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1" name="Объект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4960705"/>
              </p:ext>
            </p:extLst>
          </p:nvPr>
        </p:nvGraphicFramePr>
        <p:xfrm>
          <a:off x="2051720" y="431846"/>
          <a:ext cx="1649091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Формула" r:id="rId3" imgW="330057" imgH="203112" progId="Equation.3">
                  <p:embed/>
                </p:oleObj>
              </mc:Choice>
              <mc:Fallback>
                <p:oleObj name="Формула" r:id="rId3" imgW="330057" imgH="203112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431846"/>
                        <a:ext cx="1649091" cy="93610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3508620" y="332656"/>
            <a:ext cx="1159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 smtClean="0"/>
              <a:t>=</a:t>
            </a:r>
            <a:endParaRPr lang="ru-RU" sz="7200" dirty="0"/>
          </a:p>
        </p:txBody>
      </p:sp>
      <p:sp>
        <p:nvSpPr>
          <p:cNvPr id="4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4" name="Объект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1253773"/>
              </p:ext>
            </p:extLst>
          </p:nvPr>
        </p:nvGraphicFramePr>
        <p:xfrm>
          <a:off x="4155740" y="199259"/>
          <a:ext cx="832520" cy="15988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9" name="Формула" r:id="rId5" imgW="152334" imgH="393529" progId="Equation.3">
                  <p:embed/>
                </p:oleObj>
              </mc:Choice>
              <mc:Fallback>
                <p:oleObj name="Формула" r:id="rId5" imgW="152334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5740" y="199259"/>
                        <a:ext cx="832520" cy="15988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extBox 44"/>
          <p:cNvSpPr txBox="1"/>
          <p:nvPr/>
        </p:nvSpPr>
        <p:spPr>
          <a:xfrm>
            <a:off x="5040547" y="332655"/>
            <a:ext cx="6687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7200" dirty="0" smtClean="0"/>
              <a:t>=</a:t>
            </a:r>
            <a:endParaRPr lang="ru-RU" sz="7200" dirty="0"/>
          </a:p>
        </p:txBody>
      </p:sp>
      <p:sp>
        <p:nvSpPr>
          <p:cNvPr id="46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7" name="Объект 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6745542"/>
              </p:ext>
            </p:extLst>
          </p:nvPr>
        </p:nvGraphicFramePr>
        <p:xfrm>
          <a:off x="5940151" y="188639"/>
          <a:ext cx="872355" cy="1533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" name="Формула" r:id="rId7" imgW="203112" imgH="393529" progId="Equation.3">
                  <p:embed/>
                </p:oleObj>
              </mc:Choice>
              <mc:Fallback>
                <p:oleObj name="Формула" r:id="rId7" imgW="203112" imgH="393529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151" y="188639"/>
                        <a:ext cx="872355" cy="15338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0346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2" grpId="0"/>
      <p:bldP spid="4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8810176"/>
              </p:ext>
            </p:extLst>
          </p:nvPr>
        </p:nvGraphicFramePr>
        <p:xfrm>
          <a:off x="467544" y="332656"/>
          <a:ext cx="1368153" cy="20033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8" name="Формула" r:id="rId3" imgW="266469" imgH="393359" progId="Equation.3">
                  <p:embed/>
                </p:oleObj>
              </mc:Choice>
              <mc:Fallback>
                <p:oleObj name="Формула" r:id="rId3" imgW="266469" imgH="393359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332656"/>
                        <a:ext cx="1368153" cy="20033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3276116"/>
              </p:ext>
            </p:extLst>
          </p:nvPr>
        </p:nvGraphicFramePr>
        <p:xfrm>
          <a:off x="4355976" y="332656"/>
          <a:ext cx="1656184" cy="1940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9" name="Формула" r:id="rId5" imgW="330057" imgH="393529" progId="Equation.3">
                  <p:embed/>
                </p:oleObj>
              </mc:Choice>
              <mc:Fallback>
                <p:oleObj name="Формула" r:id="rId5" imgW="330057" imgH="393529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976" y="332656"/>
                        <a:ext cx="1656184" cy="19401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Прямая соединительная линия 8"/>
          <p:cNvCxnSpPr/>
          <p:nvPr/>
        </p:nvCxnSpPr>
        <p:spPr>
          <a:xfrm>
            <a:off x="2195736" y="1340768"/>
            <a:ext cx="201622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748892"/>
              </p:ext>
            </p:extLst>
          </p:nvPr>
        </p:nvGraphicFramePr>
        <p:xfrm>
          <a:off x="2195736" y="375014"/>
          <a:ext cx="864096" cy="9657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0" name="Формула" r:id="rId7" imgW="164814" imgH="177492" progId="Equation.3">
                  <p:embed/>
                </p:oleObj>
              </mc:Choice>
              <mc:Fallback>
                <p:oleObj name="Формула" r:id="rId7" imgW="164814" imgH="177492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6" y="375014"/>
                        <a:ext cx="864096" cy="96575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4255685"/>
              </p:ext>
            </p:extLst>
          </p:nvPr>
        </p:nvGraphicFramePr>
        <p:xfrm>
          <a:off x="2318572" y="1484784"/>
          <a:ext cx="885276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1" name="Формула" r:id="rId9" imgW="177492" imgH="164814" progId="Equation.3">
                  <p:embed/>
                </p:oleObj>
              </mc:Choice>
              <mc:Fallback>
                <p:oleObj name="Формула" r:id="rId9" imgW="177492" imgH="164814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8572" y="1484784"/>
                        <a:ext cx="885276" cy="792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1089661"/>
              </p:ext>
            </p:extLst>
          </p:nvPr>
        </p:nvGraphicFramePr>
        <p:xfrm>
          <a:off x="323528" y="2996952"/>
          <a:ext cx="1655763" cy="193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2" name="Формула" r:id="rId11" imgW="330120" imgH="393480" progId="Equation.3">
                  <p:embed/>
                </p:oleObj>
              </mc:Choice>
              <mc:Fallback>
                <p:oleObj name="Формула" r:id="rId11" imgW="330120" imgH="39348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2996952"/>
                        <a:ext cx="1655763" cy="193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6291780"/>
              </p:ext>
            </p:extLst>
          </p:nvPr>
        </p:nvGraphicFramePr>
        <p:xfrm>
          <a:off x="4598814" y="2996952"/>
          <a:ext cx="1366837" cy="200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3" name="Формула" r:id="rId13" imgW="266400" imgH="393480" progId="Equation.3">
                  <p:embed/>
                </p:oleObj>
              </mc:Choice>
              <mc:Fallback>
                <p:oleObj name="Формула" r:id="rId13" imgW="266400" imgH="393480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8814" y="2996952"/>
                        <a:ext cx="1366837" cy="2003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7" name="Прямая соединительная линия 16"/>
          <p:cNvCxnSpPr/>
          <p:nvPr/>
        </p:nvCxnSpPr>
        <p:spPr>
          <a:xfrm>
            <a:off x="2156953" y="4005064"/>
            <a:ext cx="2016224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9813110"/>
              </p:ext>
            </p:extLst>
          </p:nvPr>
        </p:nvGraphicFramePr>
        <p:xfrm>
          <a:off x="1943101" y="3045158"/>
          <a:ext cx="1116731" cy="8537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4" name="Формула" r:id="rId15" imgW="241200" imgH="177480" progId="Equation.3">
                  <p:embed/>
                </p:oleObj>
              </mc:Choice>
              <mc:Fallback>
                <p:oleObj name="Формула" r:id="rId15" imgW="241200" imgH="177480" progId="Equation.3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3101" y="3045158"/>
                        <a:ext cx="1116731" cy="8537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8096962"/>
              </p:ext>
            </p:extLst>
          </p:nvPr>
        </p:nvGraphicFramePr>
        <p:xfrm>
          <a:off x="2051719" y="4180344"/>
          <a:ext cx="1113345" cy="8501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5" name="Формула" r:id="rId17" imgW="241200" imgH="177480" progId="Equation.3">
                  <p:embed/>
                </p:oleObj>
              </mc:Choice>
              <mc:Fallback>
                <p:oleObj name="Формула" r:id="rId17" imgW="241200" imgH="177480" progId="Equation.3">
                  <p:embed/>
                  <p:pic>
                    <p:nvPicPr>
                      <p:cNvPr id="0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19" y="4180344"/>
                        <a:ext cx="1113345" cy="8501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3171302" y="332656"/>
            <a:ext cx="9144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165065" y="1465766"/>
            <a:ext cx="9144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059832" y="3032221"/>
            <a:ext cx="9144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059832" y="4149080"/>
            <a:ext cx="914400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309081" y="251460"/>
            <a:ext cx="626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 smtClean="0">
                <a:solidFill>
                  <a:srgbClr val="FF0000"/>
                </a:solidFill>
              </a:rPr>
              <a:t>4</a:t>
            </a:r>
            <a:endParaRPr lang="ru-RU" sz="720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09081" y="1340768"/>
            <a:ext cx="626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 smtClean="0">
                <a:solidFill>
                  <a:srgbClr val="FF0000"/>
                </a:solidFill>
              </a:rPr>
              <a:t>4</a:t>
            </a:r>
            <a:endParaRPr lang="ru-RU" sz="72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65065" y="2889256"/>
            <a:ext cx="626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 smtClean="0">
                <a:solidFill>
                  <a:srgbClr val="FF0000"/>
                </a:solidFill>
              </a:rPr>
              <a:t>4</a:t>
            </a:r>
            <a:endParaRPr lang="ru-RU" sz="72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03848" y="4006115"/>
            <a:ext cx="626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 smtClean="0">
                <a:solidFill>
                  <a:srgbClr val="FF0000"/>
                </a:solidFill>
              </a:rPr>
              <a:t>4</a:t>
            </a:r>
            <a:endParaRPr lang="ru-RU" sz="7200" dirty="0">
              <a:solidFill>
                <a:srgbClr val="FF0000"/>
              </a:solidFill>
            </a:endParaRPr>
          </a:p>
        </p:txBody>
      </p:sp>
      <p:graphicFrame>
        <p:nvGraphicFramePr>
          <p:cNvPr id="28" name="Объект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3575218"/>
              </p:ext>
            </p:extLst>
          </p:nvPr>
        </p:nvGraphicFramePr>
        <p:xfrm>
          <a:off x="611560" y="4941168"/>
          <a:ext cx="1366837" cy="2003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6" name="Формула" r:id="rId19" imgW="266469" imgH="393359" progId="Equation.3">
                  <p:embed/>
                </p:oleObj>
              </mc:Choice>
              <mc:Fallback>
                <p:oleObj name="Формула" r:id="rId19" imgW="266469" imgH="393359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4941168"/>
                        <a:ext cx="1366837" cy="2003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Объект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6095361"/>
              </p:ext>
            </p:extLst>
          </p:nvPr>
        </p:nvGraphicFramePr>
        <p:xfrm>
          <a:off x="2145890" y="5040024"/>
          <a:ext cx="1019175" cy="193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7" name="Формула" r:id="rId20" imgW="203040" imgH="393480" progId="Equation.3">
                  <p:embed/>
                </p:oleObj>
              </mc:Choice>
              <mc:Fallback>
                <p:oleObj name="Формула" r:id="rId20" imgW="203040" imgH="39348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5890" y="5040024"/>
                        <a:ext cx="1019175" cy="1939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6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39-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WordArt 5"/>
          <p:cNvSpPr>
            <a:spLocks noChangeArrowheads="1" noChangeShapeType="1" noTextEdit="1"/>
          </p:cNvSpPr>
          <p:nvPr/>
        </p:nvSpPr>
        <p:spPr bwMode="auto">
          <a:xfrm>
            <a:off x="1692275" y="549275"/>
            <a:ext cx="547687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Основна властивість дробу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539750" y="1341438"/>
            <a:ext cx="8208963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2800" dirty="0" smtClean="0">
                <a:solidFill>
                  <a:schemeClr val="accent2"/>
                </a:solidFill>
              </a:rPr>
              <a:t>Якщо чисельник і знаменник дробу </a:t>
            </a:r>
            <a:r>
              <a:rPr lang="uk-UA" sz="2800" b="1" dirty="0" smtClean="0"/>
              <a:t>помножити</a:t>
            </a:r>
            <a:r>
              <a:rPr lang="uk-UA" sz="2800" dirty="0" smtClean="0">
                <a:solidFill>
                  <a:schemeClr val="accent2"/>
                </a:solidFill>
              </a:rPr>
              <a:t> або </a:t>
            </a:r>
            <a:r>
              <a:rPr lang="uk-UA" sz="2800" b="1" dirty="0" smtClean="0"/>
              <a:t>поділити</a:t>
            </a:r>
            <a:r>
              <a:rPr lang="uk-UA" sz="2800" dirty="0" smtClean="0">
                <a:solidFill>
                  <a:schemeClr val="accent2"/>
                </a:solidFill>
              </a:rPr>
              <a:t> на одне і те ж саме число, одержимо дріб, що дорівнює даному</a:t>
            </a:r>
            <a:endParaRPr lang="ru-RU" sz="2800" dirty="0">
              <a:solidFill>
                <a:schemeClr val="accent2"/>
              </a:solidFill>
            </a:endParaRPr>
          </a:p>
        </p:txBody>
      </p:sp>
      <p:graphicFrame>
        <p:nvGraphicFramePr>
          <p:cNvPr id="307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3101592"/>
              </p:ext>
            </p:extLst>
          </p:nvPr>
        </p:nvGraphicFramePr>
        <p:xfrm>
          <a:off x="2339752" y="4653136"/>
          <a:ext cx="5544195" cy="170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Формула" r:id="rId4" imgW="1282680" imgH="393480" progId="Equation.3">
                  <p:embed/>
                </p:oleObj>
              </mc:Choice>
              <mc:Fallback>
                <p:oleObj name="Формула" r:id="rId4" imgW="12826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4653136"/>
                        <a:ext cx="5544195" cy="170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0184186"/>
              </p:ext>
            </p:extLst>
          </p:nvPr>
        </p:nvGraphicFramePr>
        <p:xfrm>
          <a:off x="2254089" y="2726433"/>
          <a:ext cx="4896544" cy="1841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Формула" r:id="rId6" imgW="1117600" imgH="419100" progId="Equation.3">
                  <p:embed/>
                </p:oleObj>
              </mc:Choice>
              <mc:Fallback>
                <p:oleObj name="Формула" r:id="rId6" imgW="1117600" imgH="4191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4089" y="2726433"/>
                        <a:ext cx="4896544" cy="18414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2975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 descr="39-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539750" y="476250"/>
            <a:ext cx="820896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4000">
                <a:solidFill>
                  <a:schemeClr val="accent2"/>
                </a:solidFill>
              </a:rPr>
              <a:t>Запишемо число 5 у вигляді дробу зі знаменником 1, 2, 3, 4, 5.</a:t>
            </a:r>
            <a:endParaRPr lang="ru-RU" sz="4000">
              <a:solidFill>
                <a:schemeClr val="accent2"/>
              </a:solidFill>
            </a:endParaRPr>
          </a:p>
        </p:txBody>
      </p:sp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Формула" r:id="rId4" imgW="114120" imgH="215640" progId="Equation.3">
                  <p:embed/>
                </p:oleObj>
              </mc:Choice>
              <mc:Fallback>
                <p:oleObj name="Формула" r:id="rId4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4" name="Object 8"/>
          <p:cNvGraphicFramePr>
            <a:graphicFrameLocks noChangeAspect="1"/>
          </p:cNvGraphicFramePr>
          <p:nvPr/>
        </p:nvGraphicFramePr>
        <p:xfrm>
          <a:off x="395288" y="2636838"/>
          <a:ext cx="8135937" cy="1941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Формула" r:id="rId6" imgW="1650960" imgH="393480" progId="Equation.3">
                  <p:embed/>
                </p:oleObj>
              </mc:Choice>
              <mc:Fallback>
                <p:oleObj name="Формула" r:id="rId6" imgW="16509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636838"/>
                        <a:ext cx="8135937" cy="1941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08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4" name="Picture 4" descr="39-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476375" y="404813"/>
            <a:ext cx="6121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4000">
                <a:solidFill>
                  <a:schemeClr val="accent2"/>
                </a:solidFill>
              </a:rPr>
              <a:t>Чи правильна рівність?</a:t>
            </a:r>
            <a:endParaRPr lang="ru-RU" sz="4000">
              <a:solidFill>
                <a:schemeClr val="accent2"/>
              </a:solidFill>
            </a:endParaRPr>
          </a:p>
        </p:txBody>
      </p:sp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827088" y="1211263"/>
          <a:ext cx="2089150" cy="170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Формула" r:id="rId4" imgW="482400" imgH="393480" progId="Equation.3">
                  <p:embed/>
                </p:oleObj>
              </mc:Choice>
              <mc:Fallback>
                <p:oleObj name="Формула" r:id="rId4" imgW="4824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1211263"/>
                        <a:ext cx="2089150" cy="170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7" name="Object 7"/>
          <p:cNvGraphicFramePr>
            <a:graphicFrameLocks noChangeAspect="1"/>
          </p:cNvGraphicFramePr>
          <p:nvPr/>
        </p:nvGraphicFramePr>
        <p:xfrm>
          <a:off x="4572000" y="1268413"/>
          <a:ext cx="2035175" cy="170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Формула" r:id="rId6" imgW="469800" imgH="393480" progId="Equation.3">
                  <p:embed/>
                </p:oleObj>
              </mc:Choice>
              <mc:Fallback>
                <p:oleObj name="Формула" r:id="rId6" imgW="4698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268413"/>
                        <a:ext cx="2035175" cy="170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8" name="Object 8"/>
          <p:cNvGraphicFramePr>
            <a:graphicFrameLocks noChangeAspect="1"/>
          </p:cNvGraphicFramePr>
          <p:nvPr/>
        </p:nvGraphicFramePr>
        <p:xfrm>
          <a:off x="684213" y="3357563"/>
          <a:ext cx="2160587" cy="191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Формула" r:id="rId8" imgW="444240" imgH="393480" progId="Equation.3">
                  <p:embed/>
                </p:oleObj>
              </mc:Choice>
              <mc:Fallback>
                <p:oleObj name="Формула" r:id="rId8" imgW="4442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3357563"/>
                        <a:ext cx="2160587" cy="191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9" name="Object 9"/>
          <p:cNvGraphicFramePr>
            <a:graphicFrameLocks noChangeAspect="1"/>
          </p:cNvGraphicFramePr>
          <p:nvPr/>
        </p:nvGraphicFramePr>
        <p:xfrm>
          <a:off x="4572000" y="3284538"/>
          <a:ext cx="2159000" cy="180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Формула" r:id="rId10" imgW="469800" imgH="393480" progId="Equation.3">
                  <p:embed/>
                </p:oleObj>
              </mc:Choice>
              <mc:Fallback>
                <p:oleObj name="Формула" r:id="rId10" imgW="4698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284538"/>
                        <a:ext cx="2159000" cy="180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00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8" name="Picture 4" descr="39-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476375" y="404813"/>
            <a:ext cx="6121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4000">
                <a:solidFill>
                  <a:schemeClr val="accent2"/>
                </a:solidFill>
              </a:rPr>
              <a:t>Чи правильна рівність?</a:t>
            </a:r>
            <a:endParaRPr lang="ru-RU" sz="4000">
              <a:solidFill>
                <a:schemeClr val="accent2"/>
              </a:solidFill>
            </a:endParaRPr>
          </a:p>
        </p:txBody>
      </p:sp>
      <p:graphicFrame>
        <p:nvGraphicFramePr>
          <p:cNvPr id="6151" name="Object 7"/>
          <p:cNvGraphicFramePr>
            <a:graphicFrameLocks noChangeAspect="1"/>
          </p:cNvGraphicFramePr>
          <p:nvPr/>
        </p:nvGraphicFramePr>
        <p:xfrm>
          <a:off x="395288" y="1125538"/>
          <a:ext cx="3600450" cy="253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Формула" r:id="rId4" imgW="558720" imgH="393480" progId="Equation.3">
                  <p:embed/>
                </p:oleObj>
              </mc:Choice>
              <mc:Fallback>
                <p:oleObj name="Формула" r:id="rId4" imgW="5587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125538"/>
                        <a:ext cx="3600450" cy="2536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1979613" y="4062413"/>
          <a:ext cx="5329237" cy="2430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" name="Формула" r:id="rId6" imgW="863280" imgH="393480" progId="Equation.3">
                  <p:embed/>
                </p:oleObj>
              </mc:Choice>
              <mc:Fallback>
                <p:oleObj name="Формула" r:id="rId6" imgW="863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4062413"/>
                        <a:ext cx="5329237" cy="2430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9"/>
          <p:cNvGraphicFramePr>
            <a:graphicFrameLocks noChangeAspect="1"/>
          </p:cNvGraphicFramePr>
          <p:nvPr/>
        </p:nvGraphicFramePr>
        <p:xfrm>
          <a:off x="5219700" y="1196975"/>
          <a:ext cx="3363913" cy="248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6" name="Формула" r:id="rId8" imgW="533160" imgH="393480" progId="Equation.3">
                  <p:embed/>
                </p:oleObj>
              </mc:Choice>
              <mc:Fallback>
                <p:oleObj name="Формула" r:id="rId8" imgW="5331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700" y="1196975"/>
                        <a:ext cx="3363913" cy="2482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7586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Admin\Рабочий стол\5288-6-18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83"/>
            <a:ext cx="9144000" cy="686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72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1196752"/>
            <a:ext cx="5105400" cy="2868168"/>
          </a:xfrm>
        </p:spPr>
        <p:txBody>
          <a:bodyPr/>
          <a:lstStyle/>
          <a:p>
            <a:pPr algn="ctr"/>
            <a:r>
              <a:rPr lang="uk-UA" sz="4000" dirty="0" smtClean="0"/>
              <a:t>І математика безмежно різноманітна, як і світ, і міститься в усьому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4365104"/>
            <a:ext cx="5114778" cy="1101248"/>
          </a:xfrm>
        </p:spPr>
        <p:txBody>
          <a:bodyPr/>
          <a:lstStyle/>
          <a:p>
            <a:r>
              <a:rPr lang="uk-UA" dirty="0" smtClean="0"/>
              <a:t>Микола </a:t>
            </a:r>
            <a:r>
              <a:rPr lang="uk-UA" dirty="0" err="1" smtClean="0"/>
              <a:t>Єругін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123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Admin\Рабочий стол\5288-6-21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8" y="0"/>
            <a:ext cx="9147187" cy="686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06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692696"/>
            <a:ext cx="8977138" cy="313932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3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Нас </a:t>
            </a:r>
            <a:r>
              <a:rPr lang="ru-RU" sz="3300" b="1" dirty="0" err="1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гарний</a:t>
            </a:r>
            <a:r>
              <a:rPr lang="ru-RU" sz="33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sz="3300" b="1" dirty="0" err="1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учень</a:t>
            </a:r>
            <a:r>
              <a:rPr lang="ru-RU" sz="33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 легко </a:t>
            </a:r>
            <a:r>
              <a:rPr lang="ru-RU" sz="3300" b="1" dirty="0" err="1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розпізн</a:t>
            </a:r>
            <a:r>
              <a:rPr lang="en-US" sz="33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á</a:t>
            </a:r>
            <a:r>
              <a:rPr lang="ru-RU" sz="33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є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3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Ми правильні й неправильні </a:t>
            </a:r>
            <a:r>
              <a:rPr lang="uk-UA" sz="3300" b="1" dirty="0" err="1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буваєм</a:t>
            </a:r>
            <a:endParaRPr lang="uk-UA" sz="3300" b="1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3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Хто більший, а хто менший, та </a:t>
            </a:r>
            <a:r>
              <a:rPr lang="uk-UA" sz="3300" b="1" dirty="0" err="1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одн</a:t>
            </a:r>
            <a:r>
              <a:rPr lang="en-US" sz="33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á</a:t>
            </a:r>
            <a:r>
              <a:rPr lang="uk-UA" sz="33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к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3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З нас кожен в математиці </a:t>
            </a:r>
            <a:r>
              <a:rPr lang="uk-UA" sz="3300" b="1" dirty="0" err="1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маст</a:t>
            </a:r>
            <a:r>
              <a:rPr lang="en-US" sz="33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á</a:t>
            </a:r>
            <a:r>
              <a:rPr lang="uk-UA" sz="33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к.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3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І кожен справу добре робить,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300" b="1" dirty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Бо ми ж не хто-небудь, а</a:t>
            </a:r>
            <a:endParaRPr lang="ru-RU" sz="3300" b="1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78718" y="3228687"/>
            <a:ext cx="2280230" cy="60016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300" b="1" dirty="0">
                <a:ln w="11430"/>
                <a:solidFill>
                  <a:srgbClr val="2EFA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ДРОБИ.</a:t>
            </a:r>
            <a:endParaRPr lang="ru-RU" sz="3300" b="1" dirty="0">
              <a:ln w="11430"/>
              <a:solidFill>
                <a:srgbClr val="2EFA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08565" y="3717032"/>
            <a:ext cx="2280230" cy="60016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300" b="1" dirty="0">
                <a:ln w="11430"/>
                <a:solidFill>
                  <a:srgbClr val="2EFA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[ИРБОД]</a:t>
            </a:r>
            <a:endParaRPr lang="ru-RU" sz="3300" b="1" dirty="0">
              <a:ln w="11430"/>
              <a:solidFill>
                <a:srgbClr val="2EFA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12160" y="3231853"/>
            <a:ext cx="648072" cy="60016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300" b="1" dirty="0">
                <a:ln w="11430"/>
                <a:solidFill>
                  <a:srgbClr val="2EFA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…</a:t>
            </a:r>
            <a:endParaRPr lang="ru-RU" sz="3300" b="1" dirty="0">
              <a:ln w="11430"/>
              <a:solidFill>
                <a:srgbClr val="2EFA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9" name="Picture 4" descr="tania3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475" y="3736975"/>
            <a:ext cx="1816100" cy="312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31"/>
          <p:cNvGrpSpPr>
            <a:grpSpLocks/>
          </p:cNvGrpSpPr>
          <p:nvPr/>
        </p:nvGrpSpPr>
        <p:grpSpPr bwMode="auto">
          <a:xfrm rot="411067">
            <a:off x="7812088" y="4221163"/>
            <a:ext cx="720725" cy="1727200"/>
            <a:chOff x="4649" y="1752"/>
            <a:chExt cx="454" cy="1088"/>
          </a:xfrm>
        </p:grpSpPr>
        <p:sp>
          <p:nvSpPr>
            <p:cNvPr id="27676" name="WordArt 27"/>
            <p:cNvSpPr>
              <a:spLocks noChangeArrowheads="1" noChangeShapeType="1" noTextEdit="1"/>
            </p:cNvSpPr>
            <p:nvPr/>
          </p:nvSpPr>
          <p:spPr bwMode="auto">
            <a:xfrm rot="5400000">
              <a:off x="4724" y="1813"/>
              <a:ext cx="408" cy="285"/>
            </a:xfrm>
            <a:prstGeom prst="rect">
              <a:avLst/>
            </a:prstGeom>
          </p:spPr>
          <p:txBody>
            <a:bodyPr vert="wordArtVert"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fontAlgn="auto"/>
              <a:r>
                <a:rPr lang="en-US" sz="3600" i="1" kern="10">
                  <a:ln w="9525">
                    <a:solidFill>
                      <a:srgbClr val="800000"/>
                    </a:solidFill>
                    <a:round/>
                    <a:headEnd/>
                    <a:tailEnd/>
                  </a:ln>
                  <a:solidFill>
                    <a:srgbClr val="800000"/>
                  </a:solidFill>
                  <a:effectLst>
                    <a:outerShdw dist="35921" dir="2700000" algn="ctr" rotWithShape="0">
                      <a:srgbClr val="B2B2B2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1</a:t>
              </a:r>
            </a:p>
          </p:txBody>
        </p:sp>
        <p:sp>
          <p:nvSpPr>
            <p:cNvPr id="27677" name="WordArt 29"/>
            <p:cNvSpPr>
              <a:spLocks noChangeArrowheads="1" noChangeShapeType="1" noTextEdit="1"/>
            </p:cNvSpPr>
            <p:nvPr/>
          </p:nvSpPr>
          <p:spPr bwMode="auto">
            <a:xfrm rot="5400000">
              <a:off x="4831" y="2023"/>
              <a:ext cx="90" cy="454"/>
            </a:xfrm>
            <a:prstGeom prst="rect">
              <a:avLst/>
            </a:prstGeom>
          </p:spPr>
          <p:txBody>
            <a:bodyPr vert="wordArtVert"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fontAlgn="auto"/>
              <a:r>
                <a:rPr lang="en-US" sz="3600" i="1" kern="10">
                  <a:ln w="9525">
                    <a:solidFill>
                      <a:srgbClr val="800000"/>
                    </a:solidFill>
                    <a:round/>
                    <a:headEnd/>
                    <a:tailEnd/>
                  </a:ln>
                  <a:solidFill>
                    <a:srgbClr val="800000"/>
                  </a:solidFill>
                  <a:effectLst>
                    <a:outerShdw dist="35921" dir="2700000" algn="ctr" rotWithShape="0">
                      <a:srgbClr val="B2B2B2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-</a:t>
              </a:r>
            </a:p>
          </p:txBody>
        </p:sp>
        <p:sp>
          <p:nvSpPr>
            <p:cNvPr id="27678" name="WordArt 30"/>
            <p:cNvSpPr>
              <a:spLocks noChangeArrowheads="1" noChangeShapeType="1" noTextEdit="1"/>
            </p:cNvSpPr>
            <p:nvPr/>
          </p:nvSpPr>
          <p:spPr bwMode="auto">
            <a:xfrm rot="5400000">
              <a:off x="4649" y="2432"/>
              <a:ext cx="453" cy="363"/>
            </a:xfrm>
            <a:prstGeom prst="rect">
              <a:avLst/>
            </a:prstGeom>
          </p:spPr>
          <p:txBody>
            <a:bodyPr vert="wordArtVert"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fontAlgn="auto"/>
              <a:r>
                <a:rPr lang="en-US" sz="3600" i="1" kern="10">
                  <a:ln w="9525">
                    <a:solidFill>
                      <a:srgbClr val="800000"/>
                    </a:solidFill>
                    <a:round/>
                    <a:headEnd/>
                    <a:tailEnd/>
                  </a:ln>
                  <a:solidFill>
                    <a:srgbClr val="800000"/>
                  </a:solidFill>
                  <a:effectLst>
                    <a:outerShdw dist="35921" dir="2700000" algn="ctr" rotWithShape="0">
                      <a:srgbClr val="B2B2B2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2</a:t>
              </a:r>
            </a:p>
          </p:txBody>
        </p:sp>
      </p:grpSp>
      <p:grpSp>
        <p:nvGrpSpPr>
          <p:cNvPr id="14" name="Group 35"/>
          <p:cNvGrpSpPr>
            <a:grpSpLocks/>
          </p:cNvGrpSpPr>
          <p:nvPr/>
        </p:nvGrpSpPr>
        <p:grpSpPr bwMode="auto">
          <a:xfrm>
            <a:off x="885825" y="4378325"/>
            <a:ext cx="1008063" cy="1584325"/>
            <a:chOff x="567" y="1752"/>
            <a:chExt cx="635" cy="998"/>
          </a:xfrm>
        </p:grpSpPr>
        <p:sp>
          <p:nvSpPr>
            <p:cNvPr id="27673" name="WordArt 32"/>
            <p:cNvSpPr>
              <a:spLocks noChangeArrowheads="1" noChangeShapeType="1" noTextEdit="1"/>
            </p:cNvSpPr>
            <p:nvPr/>
          </p:nvSpPr>
          <p:spPr bwMode="auto">
            <a:xfrm rot="4516353">
              <a:off x="545" y="1774"/>
              <a:ext cx="408" cy="363"/>
            </a:xfrm>
            <a:prstGeom prst="rect">
              <a:avLst/>
            </a:prstGeom>
          </p:spPr>
          <p:txBody>
            <a:bodyPr vert="wordArtVert" wrap="none" fromWordArt="1">
              <a:prstTxWarp prst="textWave4">
                <a:avLst>
                  <a:gd name="adj1" fmla="val 13005"/>
                  <a:gd name="adj2" fmla="val 0"/>
                </a:avLst>
              </a:prstTxWarp>
            </a:bodyPr>
            <a:lstStyle/>
            <a:p>
              <a:pPr fontAlgn="auto"/>
              <a:r>
                <a:rPr lang="en-US" sz="3600" kern="1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00FF00"/>
                      </a:gs>
                      <a:gs pos="100000">
                        <a:srgbClr val="00CCFF"/>
                      </a:gs>
                    </a:gsLst>
                    <a:lin ang="840000" scaled="1"/>
                  </a:gradFill>
                  <a:effectLst>
                    <a:outerShdw dist="99190" dir="7788334" algn="ctr" rotWithShape="0">
                      <a:srgbClr val="000080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3</a:t>
              </a:r>
            </a:p>
          </p:txBody>
        </p:sp>
        <p:sp>
          <p:nvSpPr>
            <p:cNvPr id="27674" name="WordArt 33"/>
            <p:cNvSpPr>
              <a:spLocks noChangeArrowheads="1" noChangeShapeType="1" noTextEdit="1"/>
            </p:cNvSpPr>
            <p:nvPr/>
          </p:nvSpPr>
          <p:spPr bwMode="auto">
            <a:xfrm rot="4214509">
              <a:off x="794" y="2341"/>
              <a:ext cx="454" cy="363"/>
            </a:xfrm>
            <a:prstGeom prst="rect">
              <a:avLst/>
            </a:prstGeom>
          </p:spPr>
          <p:txBody>
            <a:bodyPr vert="wordArtVert" wrap="none" fromWordArt="1">
              <a:prstTxWarp prst="textWave4">
                <a:avLst>
                  <a:gd name="adj1" fmla="val 13005"/>
                  <a:gd name="adj2" fmla="val 0"/>
                </a:avLst>
              </a:prstTxWarp>
            </a:bodyPr>
            <a:lstStyle/>
            <a:p>
              <a:pPr fontAlgn="auto"/>
              <a:r>
                <a:rPr lang="en-US" sz="3600" kern="1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00FF00"/>
                      </a:gs>
                      <a:gs pos="100000">
                        <a:srgbClr val="00CCFF"/>
                      </a:gs>
                    </a:gsLst>
                    <a:lin ang="1140000" scaled="1"/>
                  </a:gradFill>
                  <a:effectLst>
                    <a:outerShdw dist="99190" dir="7788334" algn="ctr" rotWithShape="0">
                      <a:srgbClr val="000080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4</a:t>
              </a:r>
            </a:p>
          </p:txBody>
        </p:sp>
        <p:sp>
          <p:nvSpPr>
            <p:cNvPr id="27675" name="WordArt 34"/>
            <p:cNvSpPr>
              <a:spLocks noChangeArrowheads="1" noChangeShapeType="1" noTextEdit="1"/>
            </p:cNvSpPr>
            <p:nvPr/>
          </p:nvSpPr>
          <p:spPr bwMode="auto">
            <a:xfrm rot="4239752">
              <a:off x="884" y="1978"/>
              <a:ext cx="45" cy="499"/>
            </a:xfrm>
            <a:prstGeom prst="rect">
              <a:avLst/>
            </a:prstGeom>
          </p:spPr>
          <p:txBody>
            <a:bodyPr vert="wordArtVert" wrap="none" fromWordArt="1">
              <a:prstTxWarp prst="textWave4">
                <a:avLst>
                  <a:gd name="adj1" fmla="val 13005"/>
                  <a:gd name="adj2" fmla="val 0"/>
                </a:avLst>
              </a:prstTxWarp>
            </a:bodyPr>
            <a:lstStyle/>
            <a:p>
              <a:pPr fontAlgn="auto"/>
              <a:r>
                <a:rPr lang="en-US" sz="3600" kern="1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00FF00"/>
                      </a:gs>
                      <a:gs pos="100000">
                        <a:srgbClr val="00CCFF"/>
                      </a:gs>
                    </a:gsLst>
                    <a:lin ang="1140000" scaled="1"/>
                  </a:gradFill>
                  <a:effectLst>
                    <a:outerShdw dist="99190" dir="7788334" algn="ctr" rotWithShape="0">
                      <a:srgbClr val="000080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-</a:t>
              </a:r>
            </a:p>
          </p:txBody>
        </p:sp>
      </p:grpSp>
      <p:grpSp>
        <p:nvGrpSpPr>
          <p:cNvPr id="18" name="Group 39"/>
          <p:cNvGrpSpPr>
            <a:grpSpLocks/>
          </p:cNvGrpSpPr>
          <p:nvPr/>
        </p:nvGrpSpPr>
        <p:grpSpPr bwMode="auto">
          <a:xfrm rot="2731548">
            <a:off x="2374106" y="4345782"/>
            <a:ext cx="415925" cy="909638"/>
            <a:chOff x="1338" y="1434"/>
            <a:chExt cx="453" cy="1142"/>
          </a:xfrm>
        </p:grpSpPr>
        <p:sp>
          <p:nvSpPr>
            <p:cNvPr id="27670" name="WordArt 36" descr="Частый вертикальный"/>
            <p:cNvSpPr>
              <a:spLocks noChangeArrowheads="1" noChangeShapeType="1" noTextEdit="1"/>
            </p:cNvSpPr>
            <p:nvPr/>
          </p:nvSpPr>
          <p:spPr bwMode="auto">
            <a:xfrm>
              <a:off x="1429" y="1434"/>
              <a:ext cx="162" cy="552"/>
            </a:xfrm>
            <a:prstGeom prst="rect">
              <a:avLst/>
            </a:prstGeom>
          </p:spPr>
          <p:txBody>
            <a:bodyPr wrap="none" fromWordArt="1">
              <a:prstTxWarp prst="textCurveUp">
                <a:avLst>
                  <a:gd name="adj" fmla="val 40356"/>
                </a:avLst>
              </a:prstTxWarp>
            </a:bodyPr>
            <a:lstStyle/>
            <a:p>
              <a:r>
                <a:rPr lang="en-US" sz="3600" kern="10">
                  <a:ln w="9525">
                    <a:noFill/>
                    <a:round/>
                    <a:headEnd/>
                    <a:tailEnd/>
                  </a:ln>
                  <a:pattFill prst="dashHorz">
                    <a:fgClr>
                      <a:srgbClr val="808080"/>
                    </a:fgClr>
                    <a:bgClr>
                      <a:srgbClr val="FFFF00"/>
                    </a:bgClr>
                  </a:pattFill>
                  <a:effectLst>
                    <a:outerShdw dist="45791" dir="2021404" algn="ctr" rotWithShape="0">
                      <a:srgbClr val="808080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1</a:t>
              </a:r>
            </a:p>
          </p:txBody>
        </p:sp>
        <p:sp>
          <p:nvSpPr>
            <p:cNvPr id="27671" name="WordArt 37" descr="Частый вертикальный"/>
            <p:cNvSpPr>
              <a:spLocks noChangeArrowheads="1" noChangeShapeType="1" noTextEdit="1"/>
            </p:cNvSpPr>
            <p:nvPr/>
          </p:nvSpPr>
          <p:spPr bwMode="auto">
            <a:xfrm>
              <a:off x="1519" y="2024"/>
              <a:ext cx="162" cy="552"/>
            </a:xfrm>
            <a:prstGeom prst="rect">
              <a:avLst/>
            </a:prstGeom>
          </p:spPr>
          <p:txBody>
            <a:bodyPr wrap="none" fromWordArt="1">
              <a:prstTxWarp prst="textCurveUp">
                <a:avLst>
                  <a:gd name="adj" fmla="val 40356"/>
                </a:avLst>
              </a:prstTxWarp>
            </a:bodyPr>
            <a:lstStyle/>
            <a:p>
              <a:r>
                <a:rPr lang="en-US" sz="3600" kern="10">
                  <a:ln w="9525">
                    <a:noFill/>
                    <a:round/>
                    <a:headEnd/>
                    <a:tailEnd/>
                  </a:ln>
                  <a:pattFill prst="dashHorz">
                    <a:fgClr>
                      <a:srgbClr val="808080"/>
                    </a:fgClr>
                    <a:bgClr>
                      <a:srgbClr val="FFFF00"/>
                    </a:bgClr>
                  </a:pattFill>
                  <a:effectLst>
                    <a:outerShdw dist="45791" dir="2021404" algn="ctr" rotWithShape="0">
                      <a:srgbClr val="808080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6</a:t>
              </a:r>
            </a:p>
          </p:txBody>
        </p:sp>
        <p:sp>
          <p:nvSpPr>
            <p:cNvPr id="27672" name="WordArt 38" descr="Частый вертикальный"/>
            <p:cNvSpPr>
              <a:spLocks noChangeArrowheads="1" noChangeShapeType="1" noTextEdit="1"/>
            </p:cNvSpPr>
            <p:nvPr/>
          </p:nvSpPr>
          <p:spPr bwMode="auto">
            <a:xfrm>
              <a:off x="1338" y="2024"/>
              <a:ext cx="453" cy="53"/>
            </a:xfrm>
            <a:prstGeom prst="rect">
              <a:avLst/>
            </a:prstGeom>
          </p:spPr>
          <p:txBody>
            <a:bodyPr wrap="none" fromWordArt="1">
              <a:prstTxWarp prst="textCurveUp">
                <a:avLst>
                  <a:gd name="adj" fmla="val 40356"/>
                </a:avLst>
              </a:prstTxWarp>
            </a:bodyPr>
            <a:lstStyle/>
            <a:p>
              <a:r>
                <a:rPr lang="en-US" sz="3600" kern="10">
                  <a:ln w="9525">
                    <a:noFill/>
                    <a:round/>
                    <a:headEnd/>
                    <a:tailEnd/>
                  </a:ln>
                  <a:pattFill prst="dashHorz">
                    <a:fgClr>
                      <a:srgbClr val="808080"/>
                    </a:fgClr>
                    <a:bgClr>
                      <a:srgbClr val="FFFF00"/>
                    </a:bgClr>
                  </a:pattFill>
                  <a:effectLst>
                    <a:outerShdw dist="45791" dir="2021404" algn="ctr" rotWithShape="0">
                      <a:srgbClr val="808080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-</a:t>
              </a:r>
            </a:p>
          </p:txBody>
        </p:sp>
      </p:grpSp>
      <p:grpSp>
        <p:nvGrpSpPr>
          <p:cNvPr id="22" name="Group 43"/>
          <p:cNvGrpSpPr>
            <a:grpSpLocks/>
          </p:cNvGrpSpPr>
          <p:nvPr/>
        </p:nvGrpSpPr>
        <p:grpSpPr bwMode="auto">
          <a:xfrm rot="-3450464">
            <a:off x="741362" y="5962651"/>
            <a:ext cx="315913" cy="747712"/>
            <a:chOff x="1791" y="2478"/>
            <a:chExt cx="265" cy="858"/>
          </a:xfrm>
        </p:grpSpPr>
        <p:sp>
          <p:nvSpPr>
            <p:cNvPr id="27667" name="WordArt 40"/>
            <p:cNvSpPr>
              <a:spLocks noChangeArrowheads="1" noChangeShapeType="1" noTextEdit="1"/>
            </p:cNvSpPr>
            <p:nvPr/>
          </p:nvSpPr>
          <p:spPr bwMode="auto">
            <a:xfrm>
              <a:off x="1837" y="2478"/>
              <a:ext cx="144" cy="36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sz="3600" kern="1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  <a:latin typeface="Impact"/>
                </a:rPr>
                <a:t>2</a:t>
              </a:r>
            </a:p>
          </p:txBody>
        </p:sp>
        <p:sp>
          <p:nvSpPr>
            <p:cNvPr id="27668" name="WordArt 41"/>
            <p:cNvSpPr>
              <a:spLocks noChangeArrowheads="1" noChangeShapeType="1" noTextEdit="1"/>
            </p:cNvSpPr>
            <p:nvPr/>
          </p:nvSpPr>
          <p:spPr bwMode="auto">
            <a:xfrm>
              <a:off x="1837" y="2976"/>
              <a:ext cx="150" cy="36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sz="3600" kern="1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  <a:latin typeface="Impact"/>
                </a:rPr>
                <a:t>3</a:t>
              </a:r>
            </a:p>
          </p:txBody>
        </p:sp>
        <p:sp>
          <p:nvSpPr>
            <p:cNvPr id="27669" name="WordArt 42"/>
            <p:cNvSpPr>
              <a:spLocks noChangeArrowheads="1" noChangeShapeType="1" noTextEdit="1"/>
            </p:cNvSpPr>
            <p:nvPr/>
          </p:nvSpPr>
          <p:spPr bwMode="auto">
            <a:xfrm>
              <a:off x="1791" y="2886"/>
              <a:ext cx="265" cy="6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sz="3600" kern="1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FFFF00"/>
                      </a:gs>
                      <a:gs pos="100000">
                        <a:srgbClr val="FF9933"/>
                      </a:gs>
                    </a:gsLst>
                    <a:path path="rect">
                      <a:fillToRect l="50000" t="50000" r="50000" b="50000"/>
                    </a:path>
                  </a:gradFill>
                  <a:effectLst>
                    <a:outerShdw dist="35921" dir="2700000" algn="ctr" rotWithShape="0">
                      <a:srgbClr val="C0C0C0">
                        <a:alpha val="79999"/>
                      </a:srgbClr>
                    </a:outerShdw>
                  </a:effectLst>
                  <a:latin typeface="Impact"/>
                </a:rPr>
                <a:t>-</a:t>
              </a:r>
            </a:p>
          </p:txBody>
        </p:sp>
      </p:grpSp>
      <p:grpSp>
        <p:nvGrpSpPr>
          <p:cNvPr id="26" name="Group 47"/>
          <p:cNvGrpSpPr>
            <a:grpSpLocks/>
          </p:cNvGrpSpPr>
          <p:nvPr/>
        </p:nvGrpSpPr>
        <p:grpSpPr bwMode="auto">
          <a:xfrm rot="2347073">
            <a:off x="6413500" y="4473575"/>
            <a:ext cx="215900" cy="811213"/>
            <a:chOff x="3833" y="1842"/>
            <a:chExt cx="272" cy="784"/>
          </a:xfrm>
        </p:grpSpPr>
        <p:sp>
          <p:nvSpPr>
            <p:cNvPr id="27664" name="WordArt 44"/>
            <p:cNvSpPr>
              <a:spLocks noChangeArrowheads="1" noChangeShapeType="1" noTextEdit="1"/>
            </p:cNvSpPr>
            <p:nvPr/>
          </p:nvSpPr>
          <p:spPr bwMode="auto">
            <a:xfrm>
              <a:off x="3878" y="1842"/>
              <a:ext cx="162" cy="33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sz="3600" kern="10" spc="72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AAAAAA"/>
                      </a:gs>
                      <a:gs pos="100000">
                        <a:srgbClr val="FFFFFF"/>
                      </a:gs>
                    </a:gsLst>
                    <a:lin ang="5400000" scaled="1"/>
                  </a:gradFill>
                  <a:effectLst>
                    <a:outerShdw dist="45791" dir="3378596" algn="ctr" rotWithShape="0">
                      <a:srgbClr val="4D4D4D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4</a:t>
              </a:r>
            </a:p>
          </p:txBody>
        </p:sp>
        <p:sp>
          <p:nvSpPr>
            <p:cNvPr id="27665" name="WordArt 45"/>
            <p:cNvSpPr>
              <a:spLocks noChangeArrowheads="1" noChangeShapeType="1" noTextEdit="1"/>
            </p:cNvSpPr>
            <p:nvPr/>
          </p:nvSpPr>
          <p:spPr bwMode="auto">
            <a:xfrm>
              <a:off x="3878" y="2296"/>
              <a:ext cx="162" cy="33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sz="3600" kern="10" spc="72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AAAAAA"/>
                      </a:gs>
                      <a:gs pos="100000">
                        <a:srgbClr val="FFFFFF"/>
                      </a:gs>
                    </a:gsLst>
                    <a:lin ang="5400000" scaled="1"/>
                  </a:gradFill>
                  <a:effectLst>
                    <a:outerShdw dist="45791" dir="3378596" algn="ctr" rotWithShape="0">
                      <a:srgbClr val="4D4D4D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5</a:t>
              </a:r>
            </a:p>
          </p:txBody>
        </p:sp>
        <p:sp>
          <p:nvSpPr>
            <p:cNvPr id="27666" name="WordArt 46"/>
            <p:cNvSpPr>
              <a:spLocks noChangeArrowheads="1" noChangeShapeType="1" noTextEdit="1"/>
            </p:cNvSpPr>
            <p:nvPr/>
          </p:nvSpPr>
          <p:spPr bwMode="auto">
            <a:xfrm>
              <a:off x="3833" y="2205"/>
              <a:ext cx="272" cy="5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en-US" sz="3600" kern="10" spc="720">
                  <a:ln w="9525">
                    <a:noFill/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AAAAAA"/>
                      </a:gs>
                      <a:gs pos="100000">
                        <a:srgbClr val="FFFFFF"/>
                      </a:gs>
                    </a:gsLst>
                    <a:lin ang="5400000" scaled="1"/>
                  </a:gradFill>
                  <a:effectLst>
                    <a:outerShdw dist="45791" dir="3378596" algn="ctr" rotWithShape="0">
                      <a:srgbClr val="4D4D4D">
                        <a:alpha val="79999"/>
                      </a:srgbClr>
                    </a:outerShdw>
                  </a:effectLst>
                  <a:latin typeface="Arial"/>
                  <a:cs typeface="Arial"/>
                </a:rPr>
                <a:t>-</a:t>
              </a:r>
            </a:p>
          </p:txBody>
        </p:sp>
      </p:grpSp>
      <p:grpSp>
        <p:nvGrpSpPr>
          <p:cNvPr id="30" name="Group 52"/>
          <p:cNvGrpSpPr>
            <a:grpSpLocks/>
          </p:cNvGrpSpPr>
          <p:nvPr/>
        </p:nvGrpSpPr>
        <p:grpSpPr bwMode="auto">
          <a:xfrm>
            <a:off x="6499225" y="5997575"/>
            <a:ext cx="363538" cy="604838"/>
            <a:chOff x="4103" y="2772"/>
            <a:chExt cx="229" cy="381"/>
          </a:xfrm>
        </p:grpSpPr>
        <p:sp>
          <p:nvSpPr>
            <p:cNvPr id="27661" name="WordArt 48"/>
            <p:cNvSpPr>
              <a:spLocks noChangeArrowheads="1" noChangeShapeType="1" noTextEdit="1"/>
            </p:cNvSpPr>
            <p:nvPr/>
          </p:nvSpPr>
          <p:spPr bwMode="auto">
            <a:xfrm rot="-2005345">
              <a:off x="4103" y="2772"/>
              <a:ext cx="88" cy="177"/>
            </a:xfrm>
            <a:prstGeom prst="rect">
              <a:avLst/>
            </a:prstGeom>
          </p:spPr>
          <p:txBody>
            <a:bodyPr wrap="none" fromWordArt="1">
              <a:prstTxWarp prst="textFadeUp">
                <a:avLst>
                  <a:gd name="adj" fmla="val 9991"/>
                </a:avLst>
              </a:prstTxWarp>
            </a:bodyPr>
            <a:lstStyle/>
            <a:p>
              <a:r>
                <a:rPr lang="en-US" sz="3600" kern="10">
                  <a:ln w="12700">
                    <a:solidFill>
                      <a:srgbClr val="B2B2B2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520402"/>
                      </a:gs>
                      <a:gs pos="100000">
                        <a:srgbClr val="FFCC00"/>
                      </a:gs>
                    </a:gsLst>
                    <a:lin ang="7380000" scaled="1"/>
                  </a:gradFill>
                  <a:latin typeface="Arial"/>
                  <a:cs typeface="Arial"/>
                </a:rPr>
                <a:t>3</a:t>
              </a:r>
            </a:p>
          </p:txBody>
        </p:sp>
        <p:sp>
          <p:nvSpPr>
            <p:cNvPr id="27662" name="WordArt 49"/>
            <p:cNvSpPr>
              <a:spLocks noChangeArrowheads="1" noChangeShapeType="1" noTextEdit="1"/>
            </p:cNvSpPr>
            <p:nvPr/>
          </p:nvSpPr>
          <p:spPr bwMode="auto">
            <a:xfrm rot="-2005345">
              <a:off x="4238" y="2976"/>
              <a:ext cx="88" cy="177"/>
            </a:xfrm>
            <a:prstGeom prst="rect">
              <a:avLst/>
            </a:prstGeom>
          </p:spPr>
          <p:txBody>
            <a:bodyPr wrap="none" fromWordArt="1">
              <a:prstTxWarp prst="textFadeUp">
                <a:avLst>
                  <a:gd name="adj" fmla="val 9991"/>
                </a:avLst>
              </a:prstTxWarp>
            </a:bodyPr>
            <a:lstStyle/>
            <a:p>
              <a:r>
                <a:rPr lang="en-US" sz="3600" kern="10">
                  <a:ln w="12700">
                    <a:solidFill>
                      <a:srgbClr val="B2B2B2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520402"/>
                      </a:gs>
                      <a:gs pos="100000">
                        <a:srgbClr val="FFCC00"/>
                      </a:gs>
                    </a:gsLst>
                    <a:lin ang="7380000" scaled="1"/>
                  </a:gradFill>
                  <a:latin typeface="Arial"/>
                  <a:cs typeface="Arial"/>
                </a:rPr>
                <a:t>7</a:t>
              </a:r>
            </a:p>
          </p:txBody>
        </p:sp>
        <p:sp>
          <p:nvSpPr>
            <p:cNvPr id="27663" name="WordArt 50"/>
            <p:cNvSpPr>
              <a:spLocks noChangeArrowheads="1" noChangeShapeType="1" noTextEdit="1"/>
            </p:cNvSpPr>
            <p:nvPr/>
          </p:nvSpPr>
          <p:spPr bwMode="auto">
            <a:xfrm rot="-2005345">
              <a:off x="4105" y="2945"/>
              <a:ext cx="227" cy="31"/>
            </a:xfrm>
            <a:prstGeom prst="rect">
              <a:avLst/>
            </a:prstGeom>
          </p:spPr>
          <p:txBody>
            <a:bodyPr wrap="none" fromWordArt="1">
              <a:prstTxWarp prst="textFadeUp">
                <a:avLst>
                  <a:gd name="adj" fmla="val 9991"/>
                </a:avLst>
              </a:prstTxWarp>
            </a:bodyPr>
            <a:lstStyle/>
            <a:p>
              <a:r>
                <a:rPr lang="en-US" sz="3600" kern="10">
                  <a:ln w="12700">
                    <a:solidFill>
                      <a:srgbClr val="B2B2B2"/>
                    </a:solidFill>
                    <a:round/>
                    <a:headEnd/>
                    <a:tailEnd/>
                  </a:ln>
                  <a:gradFill rotWithShape="1">
                    <a:gsLst>
                      <a:gs pos="0">
                        <a:srgbClr val="520402"/>
                      </a:gs>
                      <a:gs pos="100000">
                        <a:srgbClr val="FFCC00"/>
                      </a:gs>
                    </a:gsLst>
                    <a:lin ang="7380000" scaled="1"/>
                  </a:gradFill>
                  <a:latin typeface="Arial"/>
                  <a:cs typeface="Arial"/>
                </a:rPr>
                <a:t>-</a:t>
              </a: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42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94343" y="2971970"/>
            <a:ext cx="8949657" cy="33373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490199" y="1457832"/>
            <a:ext cx="1800200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ДРОБОВІ.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Прямоугольник 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209816" y="3404018"/>
            <a:ext cx="549282" cy="883062"/>
          </a:xfrm>
          <a:prstGeom prst="rect">
            <a:avLst/>
          </a:prstGeom>
          <a:blipFill rotWithShape="1">
            <a:blip r:embed="rId2"/>
            <a:stretch>
              <a:fillRect b="-690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2455" y="188640"/>
            <a:ext cx="864499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Закінчи речення. Розгадай </a:t>
            </a:r>
            <a:r>
              <a:rPr lang="uk-UA" sz="4000" b="1" dirty="0" err="1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амограми</a:t>
            </a:r>
            <a:r>
              <a:rPr lang="uk-UA" sz="4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.</a:t>
            </a:r>
            <a:endParaRPr lang="ru-RU" sz="4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51179" y="2027749"/>
            <a:ext cx="3384376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[АІТЛНЬАНУР]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23187" y="1473751"/>
            <a:ext cx="648072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…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0229" y="1459037"/>
            <a:ext cx="3542958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- Ми вивчали числа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58619" y="1463805"/>
            <a:ext cx="279244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latin typeface="+mn-lt"/>
              </a:rPr>
              <a:t>і</a:t>
            </a:r>
            <a:endParaRPr lang="ru-RU" sz="3000" b="1" dirty="0">
              <a:ln w="10541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90199" y="1462600"/>
            <a:ext cx="648072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…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90199" y="2013035"/>
            <a:ext cx="2520280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[РДІВОБО]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4343" y="2971970"/>
            <a:ext cx="2171620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- Дріб буває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038133" y="3568550"/>
            <a:ext cx="279244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і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568347" y="3568550"/>
            <a:ext cx="1913664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000" b="1" dirty="0" err="1">
                <a:ln w="12700">
                  <a:solidFill>
                    <a:schemeClr val="tx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a,b</a:t>
            </a:r>
            <a:r>
              <a:rPr lang="en-US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 …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V="1">
            <a:off x="2365375" y="4124325"/>
            <a:ext cx="844550" cy="863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 flipV="1">
            <a:off x="5018088" y="4122738"/>
            <a:ext cx="808037" cy="8651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4568347" y="4988194"/>
            <a:ext cx="318199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2EFA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ДЕСЯТКОВИЙ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2EFA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081255" y="4994937"/>
            <a:ext cx="2584038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2EFA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ЗВИЧАЙНИЙ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2EFA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965822" y="4844178"/>
            <a:ext cx="648072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2EFA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…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2EFA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703905" y="4844178"/>
            <a:ext cx="648072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2EFA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…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2EFA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701232" y="1473751"/>
            <a:ext cx="263663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НАТУРАЛЬНІ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181385" y="5398176"/>
            <a:ext cx="3384376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2EFA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[ЙЗНАИЧЙВИ]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2EFA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564811" y="5398176"/>
            <a:ext cx="3384376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2EFA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[СИКВОЙЯТДЕ]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2EFA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15770" y="1114376"/>
            <a:ext cx="8963771" cy="18002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93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60688"/>
          </a:xfrm>
        </p:spPr>
        <p:txBody>
          <a:bodyPr/>
          <a:lstStyle/>
          <a:p>
            <a:r>
              <a:rPr lang="uk-UA" dirty="0" smtClean="0"/>
              <a:t>ДРІБ – це…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sz="half" idx="1"/>
          </p:nvPr>
        </p:nvSpPr>
        <p:spPr>
          <a:xfrm>
            <a:off x="395536" y="1124744"/>
            <a:ext cx="3520440" cy="4525963"/>
          </a:xfrm>
        </p:spPr>
        <p:txBody>
          <a:bodyPr>
            <a:noAutofit/>
          </a:bodyPr>
          <a:lstStyle/>
          <a:p>
            <a:r>
              <a:rPr lang="uk-UA" sz="2400" dirty="0" smtClean="0"/>
              <a:t>Дрібні </a:t>
            </a:r>
            <a:r>
              <a:rPr lang="uk-UA" sz="2400" dirty="0" smtClean="0">
                <a:solidFill>
                  <a:srgbClr val="002060"/>
                </a:solidFill>
              </a:rPr>
              <a:t>свинцеві кульки</a:t>
            </a:r>
            <a:r>
              <a:rPr lang="uk-UA" sz="2400" dirty="0" smtClean="0"/>
              <a:t>, які використовуються для стрільби з мисливської рушниці</a:t>
            </a:r>
          </a:p>
          <a:p>
            <a:r>
              <a:rPr lang="uk-UA" sz="2400" dirty="0" smtClean="0"/>
              <a:t>Часто повторювані,  короткі, переривчасті звуки, що виникають від ударів по чому-небудь, при стрільбі.</a:t>
            </a:r>
          </a:p>
          <a:p>
            <a:r>
              <a:rPr lang="uk-UA" sz="2400" dirty="0" smtClean="0"/>
              <a:t>В музиці – </a:t>
            </a:r>
            <a:r>
              <a:rPr lang="uk-UA" sz="2400" dirty="0" smtClean="0">
                <a:solidFill>
                  <a:srgbClr val="002060"/>
                </a:solidFill>
              </a:rPr>
              <a:t>«барабанна дріб»</a:t>
            </a:r>
          </a:p>
          <a:p>
            <a:r>
              <a:rPr lang="uk-UA" sz="2400" dirty="0" smtClean="0"/>
              <a:t>«</a:t>
            </a:r>
            <a:r>
              <a:rPr lang="uk-UA" sz="2400" dirty="0" smtClean="0">
                <a:solidFill>
                  <a:srgbClr val="002060"/>
                </a:solidFill>
              </a:rPr>
              <a:t>Кулеметний дріб»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027" name="Picture 3" descr="C:\Documents and Settings\Admin\Рабочий стол\index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374" y="2432602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Documents and Settings\Admin\Рабочий стол\inde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71488"/>
            <a:ext cx="2324100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Documents and Settings\Admin\Рабочий стол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088" y="4684105"/>
            <a:ext cx="2809875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Documents and Settings\Admin\Рабочий стол\index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4653165"/>
            <a:ext cx="2200275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17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ДРІБ – Це…</a:t>
            </a:r>
            <a:endParaRPr lang="ru-RU" dirty="0"/>
          </a:p>
        </p:txBody>
      </p:sp>
      <p:pic>
        <p:nvPicPr>
          <p:cNvPr id="2051" name="Picture 3" descr="C:\Documents and Settings\Admin\Рабочий стол\index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71" y="3933056"/>
            <a:ext cx="2590800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uk-UA" dirty="0" smtClean="0"/>
              <a:t>На воєнно-морському флоті вираз «Дріб» розуміється як «Достатньо! Закінчити роботу!»</a:t>
            </a:r>
            <a:endParaRPr lang="ru-RU" dirty="0"/>
          </a:p>
        </p:txBody>
      </p:sp>
      <p:pic>
        <p:nvPicPr>
          <p:cNvPr id="2050" name="Picture 2" descr="C:\Documents and Settings\Admin\Рабочий стол\inde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82469"/>
            <a:ext cx="2286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35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155200" y="5144743"/>
            <a:ext cx="8830250" cy="104479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155200" y="3981508"/>
            <a:ext cx="8830250" cy="104479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343877" y="2881657"/>
            <a:ext cx="2584038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ЗНАМЕННИК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44176" y="1824938"/>
            <a:ext cx="2520280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[</a:t>
            </a:r>
            <a:r>
              <a:rPr lang="uk-UA" sz="3000" b="1" dirty="0" err="1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кчсиьлени</a:t>
            </a: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]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322190" y="1818541"/>
            <a:ext cx="2584038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ЧИСЕЛЬНИК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23528" y="4237907"/>
            <a:ext cx="4868064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частин                     щось ціле.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23527" y="5144743"/>
            <a:ext cx="7509451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084D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- </a:t>
            </a:r>
            <a:r>
              <a:rPr lang="uk-UA" sz="3000" b="1" u="sng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084D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Чисельник</a:t>
            </a: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084D4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 дробу показує, скільки таких частин 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F084D4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06028" y="5606408"/>
            <a:ext cx="1800200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EC0A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взято.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EC0A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623138" y="5606408"/>
            <a:ext cx="2268843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EC0A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…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EC0A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772663" y="4228290"/>
            <a:ext cx="233165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2EFA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поділено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2EFA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654260" y="3796352"/>
            <a:ext cx="1728192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2EFA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рівних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2EFA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7447" y="1120300"/>
            <a:ext cx="548900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- Звичайний дріб складається з: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Прямоугольник 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275557" y="2228296"/>
            <a:ext cx="549282" cy="883062"/>
          </a:xfrm>
          <a:prstGeom prst="rect">
            <a:avLst/>
          </a:prstGeom>
          <a:blipFill rotWithShape="1">
            <a:blip r:embed="rId2"/>
            <a:stretch>
              <a:fillRect b="-694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43877" y="1829622"/>
            <a:ext cx="648072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…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43877" y="2834359"/>
            <a:ext cx="648072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…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3793276"/>
            <a:ext cx="675960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- </a:t>
            </a:r>
            <a:r>
              <a:rPr lang="uk-UA" sz="3000" b="1" u="sng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Знаменник</a:t>
            </a: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 дробу показує, на скільки 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V="1">
            <a:off x="1741488" y="2133600"/>
            <a:ext cx="519112" cy="2492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1741488" y="2878138"/>
            <a:ext cx="519112" cy="2333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1954095" y="4260086"/>
            <a:ext cx="648072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2EFA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…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2EFA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006188" y="3793276"/>
            <a:ext cx="648072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2EFA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…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2EFA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844176" y="2878581"/>
            <a:ext cx="2520280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[</a:t>
            </a:r>
            <a:r>
              <a:rPr lang="uk-UA" sz="3000" b="1" dirty="0" err="1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кзменанни</a:t>
            </a:r>
            <a:r>
              <a:rPr lang="uk-UA" sz="30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]</a:t>
            </a:r>
            <a:endParaRPr lang="ru-RU" sz="30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64946" y="980728"/>
            <a:ext cx="8830250" cy="258639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064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48148E-6 L 0.19289 -0.0060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35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7037E-6 L 0.20087 -0.00185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35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/>
          </a:blip>
          <a:srcRect l="21093" t="18266" r="4545" b="11920"/>
          <a:stretch/>
        </p:blipFill>
        <p:spPr bwMode="auto">
          <a:xfrm>
            <a:off x="849807" y="1135044"/>
            <a:ext cx="7598803" cy="57072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1960549" y="116632"/>
            <a:ext cx="5222905" cy="923330"/>
          </a:xfrm>
          <a:prstGeom prst="rect">
            <a:avLst/>
          </a:prstGeom>
          <a:noFill/>
        </p:spPr>
        <p:txBody>
          <a:bodyPr wrap="none">
            <a:prstTxWarp prst="textWave1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Знайди</a:t>
            </a:r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ru-RU" sz="5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помилку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TextBox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800467" y="3429000"/>
            <a:ext cx="681597" cy="559064"/>
          </a:xfrm>
          <a:prstGeom prst="rect">
            <a:avLst/>
          </a:prstGeom>
          <a:blipFill rotWithShape="1">
            <a:blip r:embed="rId3"/>
            <a:stretch>
              <a:fillRect l="-10811" b="-6593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>
                <a:noFill/>
                <a:latin typeface="+mn-lt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042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Скругленный прямоугольник 46"/>
          <p:cNvSpPr/>
          <p:nvPr/>
        </p:nvSpPr>
        <p:spPr>
          <a:xfrm>
            <a:off x="4716016" y="4397568"/>
            <a:ext cx="4274459" cy="1800199"/>
          </a:xfrm>
          <a:prstGeom prst="roundRect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29968" y="2160238"/>
            <a:ext cx="3168352" cy="1533633"/>
          </a:xfrm>
          <a:prstGeom prst="roundRect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5" name="TextBox 3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881981" y="2302654"/>
            <a:ext cx="2520310" cy="1248803"/>
          </a:xfrm>
          <a:prstGeom prst="rect">
            <a:avLst/>
          </a:prstGeom>
          <a:blipFill rotWithShape="1">
            <a:blip r:embed="rId2"/>
            <a:stretch>
              <a:fillRect r="-9443" b="-1951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141555" y="757709"/>
            <a:ext cx="860889" cy="1224137"/>
          </a:xfrm>
          <a:prstGeom prst="roundRect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1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Повторимо</a:t>
            </a:r>
          </a:p>
        </p:txBody>
      </p:sp>
      <p:sp>
        <p:nvSpPr>
          <p:cNvPr id="6" name="TextBox 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174322" y="792088"/>
            <a:ext cx="828122" cy="1155381"/>
          </a:xfrm>
          <a:prstGeom prst="rect">
            <a:avLst/>
          </a:prstGeom>
          <a:blipFill rotWithShape="1">
            <a:blip r:embed="rId3"/>
            <a:stretch>
              <a:fillRect b="-2646"/>
            </a:stretch>
          </a:blip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320573" y="2151081"/>
            <a:ext cx="3168352" cy="1533633"/>
          </a:xfrm>
          <a:prstGeom prst="roundRect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2" name="TextBox 3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774982" y="2303423"/>
            <a:ext cx="2520310" cy="1301895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5" name="Стрелка вправо с вырезом 4"/>
          <p:cNvSpPr/>
          <p:nvPr/>
        </p:nvSpPr>
        <p:spPr>
          <a:xfrm rot="9204695">
            <a:off x="2627784" y="1494744"/>
            <a:ext cx="1152128" cy="430422"/>
          </a:xfrm>
          <a:prstGeom prst="notchedRightArrow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" name="Стрелка вправо с вырезом 33"/>
          <p:cNvSpPr/>
          <p:nvPr/>
        </p:nvSpPr>
        <p:spPr>
          <a:xfrm rot="1943220">
            <a:off x="5355097" y="1494745"/>
            <a:ext cx="1152128" cy="430422"/>
          </a:xfrm>
          <a:prstGeom prst="notchedRightArrow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80312" y="4392489"/>
            <a:ext cx="4319679" cy="1802389"/>
          </a:xfrm>
          <a:prstGeom prst="roundRect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80312" y="4589464"/>
            <a:ext cx="4408071" cy="63094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я</a:t>
            </a:r>
            <a:r>
              <a:rPr lang="ru-RU" sz="35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кщо</a:t>
            </a:r>
            <a:r>
              <a:rPr lang="ru-RU" sz="3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sz="3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a&lt;b</a:t>
            </a:r>
            <a:r>
              <a:rPr lang="uk-UA" sz="3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, то дріб</a:t>
            </a:r>
            <a:endParaRPr lang="ru-RU" sz="3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721946" y="4281944"/>
            <a:ext cx="4422054" cy="9900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ts val="7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я</a:t>
            </a:r>
            <a:r>
              <a:rPr lang="ru-RU" sz="34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кщо</a:t>
            </a:r>
            <a:r>
              <a:rPr lang="ru-RU" sz="3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uk-UA" sz="3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       , то дріб</a:t>
            </a:r>
            <a:endParaRPr lang="ru-RU" sz="3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48" name="Стрелка вправо с вырезом 47"/>
          <p:cNvSpPr/>
          <p:nvPr/>
        </p:nvSpPr>
        <p:spPr>
          <a:xfrm rot="5400000">
            <a:off x="1926540" y="3830682"/>
            <a:ext cx="575207" cy="430422"/>
          </a:xfrm>
          <a:prstGeom prst="notchedRightArrow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Стрелка вправо с вырезом 49"/>
          <p:cNvSpPr/>
          <p:nvPr/>
        </p:nvSpPr>
        <p:spPr>
          <a:xfrm rot="5400000">
            <a:off x="6617145" y="3804368"/>
            <a:ext cx="575207" cy="430422"/>
          </a:xfrm>
          <a:prstGeom prst="notchedRightArrow">
            <a:avLst/>
          </a:prstGeom>
          <a:solidFill>
            <a:srgbClr val="00B0F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6092620" y="4333496"/>
            <a:ext cx="1403553" cy="116955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a&gt;b</a:t>
            </a:r>
            <a:endParaRPr lang="uk-UA" sz="3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a</a:t>
            </a:r>
            <a:r>
              <a:rPr lang="uk-UA" sz="3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=</a:t>
            </a:r>
            <a:r>
              <a:rPr lang="en-US" sz="3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b</a:t>
            </a:r>
            <a:endParaRPr lang="ru-RU" sz="3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782943" y="5167828"/>
            <a:ext cx="77730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…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881981" y="5254714"/>
            <a:ext cx="2916339" cy="63094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правильний</a:t>
            </a:r>
            <a:endParaRPr lang="ru-RU" sz="3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234937" y="5384844"/>
            <a:ext cx="3600400" cy="63094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неправильний</a:t>
            </a:r>
            <a:endParaRPr lang="ru-RU" sz="3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516095" y="5404406"/>
            <a:ext cx="777308" cy="61555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…</a:t>
            </a:r>
            <a:endParaRPr lang="ru-RU" sz="3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55975" y="6188461"/>
            <a:ext cx="3168351" cy="63094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[</a:t>
            </a:r>
            <a:r>
              <a:rPr lang="uk-UA" sz="35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випранильй</a:t>
            </a:r>
            <a:r>
              <a:rPr lang="uk-UA" sz="3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]</a:t>
            </a:r>
            <a:endParaRPr lang="ru-RU" sz="3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089336" y="6197767"/>
            <a:ext cx="3687273" cy="63094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[</a:t>
            </a:r>
            <a:r>
              <a:rPr lang="uk-UA" sz="35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винепранльий</a:t>
            </a:r>
            <a:r>
              <a:rPr lang="uk-UA" sz="3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ookman Old Style" pitchFamily="18" charset="0"/>
              </a:rPr>
              <a:t>]</a:t>
            </a:r>
            <a:endParaRPr lang="ru-RU" sz="3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830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4F4F4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108</TotalTime>
  <Words>433</Words>
  <Application>Microsoft Office PowerPoint</Application>
  <PresentationFormat>Экран (4:3)</PresentationFormat>
  <Paragraphs>121</Paragraphs>
  <Slides>20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Изящная</vt:lpstr>
      <vt:lpstr>Microsoft Equation 3.0</vt:lpstr>
      <vt:lpstr>Урок 1. Основна властивість дробу </vt:lpstr>
      <vt:lpstr>І математика безмежно різноманітна, як і світ, і міститься в усьому</vt:lpstr>
      <vt:lpstr>Презентация PowerPoint</vt:lpstr>
      <vt:lpstr>Презентация PowerPoint</vt:lpstr>
      <vt:lpstr>ДРІБ – це…</vt:lpstr>
      <vt:lpstr>ДРІБ – Це…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Завдання 1. Яку частину становить зафарбована фігура від цілого?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1. Основна властивість дробу </dc:title>
  <dc:creator>Admin</dc:creator>
  <cp:lastModifiedBy>Admin</cp:lastModifiedBy>
  <cp:revision>11</cp:revision>
  <dcterms:created xsi:type="dcterms:W3CDTF">2014-09-22T16:43:33Z</dcterms:created>
  <dcterms:modified xsi:type="dcterms:W3CDTF">2014-09-22T18:32:24Z</dcterms:modified>
</cp:coreProperties>
</file>